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58" r:id="rId2"/>
    <p:sldId id="356" r:id="rId3"/>
    <p:sldId id="337" r:id="rId4"/>
    <p:sldId id="335" r:id="rId5"/>
    <p:sldId id="273" r:id="rId6"/>
    <p:sldId id="317" r:id="rId7"/>
    <p:sldId id="380" r:id="rId8"/>
    <p:sldId id="396" r:id="rId9"/>
    <p:sldId id="382" r:id="rId10"/>
    <p:sldId id="288" r:id="rId11"/>
    <p:sldId id="340" r:id="rId12"/>
    <p:sldId id="261" r:id="rId13"/>
    <p:sldId id="294" r:id="rId14"/>
    <p:sldId id="395" r:id="rId15"/>
    <p:sldId id="322" r:id="rId16"/>
    <p:sldId id="318" r:id="rId17"/>
    <p:sldId id="360" r:id="rId18"/>
    <p:sldId id="341" r:id="rId19"/>
    <p:sldId id="342" r:id="rId20"/>
    <p:sldId id="351" r:id="rId21"/>
    <p:sldId id="350" r:id="rId22"/>
    <p:sldId id="345" r:id="rId23"/>
    <p:sldId id="333" r:id="rId24"/>
    <p:sldId id="263" r:id="rId25"/>
    <p:sldId id="359" r:id="rId26"/>
    <p:sldId id="264" r:id="rId27"/>
    <p:sldId id="383" r:id="rId28"/>
    <p:sldId id="334" r:id="rId29"/>
    <p:sldId id="353" r:id="rId30"/>
    <p:sldId id="388" r:id="rId31"/>
    <p:sldId id="389" r:id="rId32"/>
    <p:sldId id="390" r:id="rId33"/>
    <p:sldId id="394" r:id="rId34"/>
    <p:sldId id="391" r:id="rId35"/>
    <p:sldId id="387" r:id="rId3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FF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2925" autoAdjust="0"/>
  </p:normalViewPr>
  <p:slideViewPr>
    <p:cSldViewPr snapToGrid="0" snapToObjects="1">
      <p:cViewPr varScale="1">
        <p:scale>
          <a:sx n="51" d="100"/>
          <a:sy n="51" d="100"/>
        </p:scale>
        <p:origin x="-13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2B470-F135-274E-A91E-B5E0CF8FFA75}" type="datetimeFigureOut">
              <a:rPr lang="fr-FR" smtClean="0"/>
              <a:t>05/12/14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C3EB0-4A4B-4543-B78A-0DE6D8C86C0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64196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E464E-F90C-3441-AD26-F70AECBA696F}" type="datetimeFigureOut">
              <a:rPr lang="fr-FR" smtClean="0"/>
              <a:t>05/12/14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505DA-F37B-4B42-92A8-6AD8D1361D2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26215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505DA-F37B-4B42-92A8-6AD8D1361D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7943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505DA-F37B-4B42-92A8-6AD8D1361D2D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1722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505DA-F37B-4B42-92A8-6AD8D1361D2D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38680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505DA-F37B-4B42-92A8-6AD8D1361D2D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58624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505DA-F37B-4B42-92A8-6AD8D1361D2D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8702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505DA-F37B-4B42-92A8-6AD8D1361D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698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505DA-F37B-4B42-92A8-6AD8D1361D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091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505DA-F37B-4B42-92A8-6AD8D1361D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2627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505DA-F37B-4B42-92A8-6AD8D1361D2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3852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505DA-F37B-4B42-92A8-6AD8D1361D2D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700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505DA-F37B-4B42-92A8-6AD8D1361D2D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134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505DA-F37B-4B42-92A8-6AD8D1361D2D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0304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505DA-F37B-4B42-92A8-6AD8D1361D2D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8936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708C-83D0-134D-A271-D063744A8448}" type="datetime1">
              <a:rPr lang="fr-FR" smtClean="0"/>
              <a:t>05/12/14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Pascale Hugonnier Médecin Tabacologue CHU Saint-Etienne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92D3-4763-354C-BD5F-F42A6D3C366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3776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F8A0F-8AAA-344A-A256-F70151756C85}" type="datetime1">
              <a:rPr lang="fr-FR" smtClean="0"/>
              <a:t>05/12/14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Pascale Hugonnier Médecin Tabacologue CHU Saint-Etienne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92D3-4763-354C-BD5F-F42A6D3C366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0248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F17D-FE38-F440-8EA0-878F76880066}" type="datetime1">
              <a:rPr lang="fr-FR" smtClean="0"/>
              <a:t>05/12/14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Pascale Hugonnier Médecin Tabacologue CHU Saint-Etienne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92D3-4763-354C-BD5F-F42A6D3C366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932F-A5F5-574B-9587-0FB1D9B4D46F}" type="datetime1">
              <a:rPr lang="fr-FR" smtClean="0"/>
              <a:t>05/12/14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Pascale Hugonnier Médecin Tabacologue CHU Saint-Etienne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92D3-4763-354C-BD5F-F42A6D3C366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4688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3E7E-45BA-D94B-94F4-300483942C91}" type="datetime1">
              <a:rPr lang="fr-FR" smtClean="0"/>
              <a:t>05/12/14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Pascale Hugonnier Médecin Tabacologue CHU Saint-Etienne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92D3-4763-354C-BD5F-F42A6D3C366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9843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666A-8621-F742-A23F-F40E842EDB5E}" type="datetime1">
              <a:rPr lang="fr-FR" smtClean="0"/>
              <a:t>05/12/14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Pascale Hugonnier Médecin Tabacologue CHU Saint-Etienne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92D3-4763-354C-BD5F-F42A6D3C366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1137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4146C-801F-104D-AF86-1B542EC084EC}" type="datetime1">
              <a:rPr lang="fr-FR" smtClean="0"/>
              <a:t>05/12/14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Pascale Hugonnier Médecin Tabacologue CHU Saint-Etienne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92D3-4763-354C-BD5F-F42A6D3C366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1258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78F0E-023C-A943-9FF2-5643EAFAD8B5}" type="datetime1">
              <a:rPr lang="fr-FR" smtClean="0"/>
              <a:t>05/12/14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Pascale Hugonnier Médecin Tabacologue CHU Saint-Etienne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92D3-4763-354C-BD5F-F42A6D3C366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6097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6B300-914F-5048-83B8-068C3BC09F39}" type="datetime1">
              <a:rPr lang="fr-FR" smtClean="0"/>
              <a:t>05/12/14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Pascale Hugonnier Médecin Tabacologue CHU Saint-Etienne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92D3-4763-354C-BD5F-F42A6D3C366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6893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C493-77C1-C84A-BBAC-35CA56523EE0}" type="datetime1">
              <a:rPr lang="fr-FR" smtClean="0"/>
              <a:t>05/12/14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Pascale Hugonnier Médecin Tabacologue CHU Saint-Etienne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92D3-4763-354C-BD5F-F42A6D3C366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7112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04CE-90C2-D343-B1DA-55B2D38E5B7F}" type="datetime1">
              <a:rPr lang="fr-FR" smtClean="0"/>
              <a:t>05/12/14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Pascale Hugonnier Médecin Tabacologue CHU Saint-Etienne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92D3-4763-354C-BD5F-F42A6D3C366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201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1807C-32D3-8643-B414-94A4D5871225}" type="datetime1">
              <a:rPr lang="fr-FR" smtClean="0"/>
              <a:t>05/12/14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Pascale Hugonnier Médecin Tabacologue CHU Saint-Etienne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392D3-4763-354C-BD5F-F42A6D3C366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726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g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5" Type="http://schemas.openxmlformats.org/officeDocument/2006/relationships/image" Target="../media/image28.jpg"/><Relationship Id="rId6" Type="http://schemas.openxmlformats.org/officeDocument/2006/relationships/image" Target="../media/image29.jpg"/><Relationship Id="rId7" Type="http://schemas.openxmlformats.org/officeDocument/2006/relationships/image" Target="../media/image30.jpg"/><Relationship Id="rId8" Type="http://schemas.openxmlformats.org/officeDocument/2006/relationships/image" Target="../media/image31.jpg"/><Relationship Id="rId9" Type="http://schemas.openxmlformats.org/officeDocument/2006/relationships/image" Target="../media/image32.jpg"/><Relationship Id="rId10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g"/><Relationship Id="rId5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Relationship Id="rId3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jpeg"/><Relationship Id="rId3" Type="http://schemas.openxmlformats.org/officeDocument/2006/relationships/image" Target="../media/image41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jpg"/><Relationship Id="rId7" Type="http://schemas.openxmlformats.org/officeDocument/2006/relationships/image" Target="../media/image15.jpg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55117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sz="4000" dirty="0" smtClean="0">
                <a:solidFill>
                  <a:srgbClr val="008000"/>
                </a:solidFill>
              </a:rPr>
              <a:t> </a:t>
            </a:r>
            <a:br>
              <a:rPr lang="fr-FR" sz="4000" dirty="0" smtClean="0">
                <a:solidFill>
                  <a:srgbClr val="008000"/>
                </a:solidFill>
              </a:rPr>
            </a:br>
            <a:r>
              <a:rPr lang="fr-FR" sz="4000" dirty="0" smtClean="0">
                <a:solidFill>
                  <a:srgbClr val="008000"/>
                </a:solidFill>
              </a:rPr>
              <a:t/>
            </a:r>
            <a:br>
              <a:rPr lang="fr-FR" sz="4000" dirty="0" smtClean="0">
                <a:solidFill>
                  <a:srgbClr val="008000"/>
                </a:solidFill>
              </a:rPr>
            </a:br>
            <a:endParaRPr lang="fr-FR" sz="4000" dirty="0" smtClean="0">
              <a:solidFill>
                <a:srgbClr val="008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endParaRPr lang="fr-FR" sz="2800" dirty="0" smtClean="0">
              <a:solidFill>
                <a:srgbClr val="008000"/>
              </a:solidFill>
            </a:endParaRPr>
          </a:p>
          <a:p>
            <a:pPr eaLnBrk="1" hangingPunct="1">
              <a:defRPr/>
            </a:pPr>
            <a:r>
              <a:rPr lang="fr-FR" sz="2800" b="1" dirty="0" smtClean="0">
                <a:solidFill>
                  <a:srgbClr val="FF0000"/>
                </a:solidFill>
              </a:rPr>
              <a:t>Docteur Hugonnier</a:t>
            </a:r>
          </a:p>
          <a:p>
            <a:pPr eaLnBrk="1" hangingPunct="1">
              <a:defRPr/>
            </a:pPr>
            <a:r>
              <a:rPr lang="fr-FR" sz="2800" b="1" dirty="0" smtClean="0">
                <a:solidFill>
                  <a:srgbClr val="FF0000"/>
                </a:solidFill>
              </a:rPr>
              <a:t>Médecin Tabacologue CHU Saint-Etienne</a:t>
            </a:r>
          </a:p>
          <a:p>
            <a:pPr eaLnBrk="1" hangingPunct="1">
              <a:defRPr/>
            </a:pPr>
            <a:r>
              <a:rPr lang="fr-FR" sz="2800" b="1" dirty="0" smtClean="0">
                <a:solidFill>
                  <a:srgbClr val="FF0000"/>
                </a:solidFill>
              </a:rPr>
              <a:t>04 77 82 86 28</a:t>
            </a:r>
          </a:p>
        </p:txBody>
      </p:sp>
      <p:sp>
        <p:nvSpPr>
          <p:cNvPr id="2" name="Rectangle 1"/>
          <p:cNvSpPr/>
          <p:nvPr/>
        </p:nvSpPr>
        <p:spPr>
          <a:xfrm>
            <a:off x="917269" y="2967335"/>
            <a:ext cx="73094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cigarette électronique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7262" y="2967335"/>
            <a:ext cx="73094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cigarette électronique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Pascale Hugonnier Médecin Tabacologue CHU Saint-Etienne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073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7886"/>
          </a:xfrm>
        </p:spPr>
        <p:txBody>
          <a:bodyPr/>
          <a:lstStyle/>
          <a:p>
            <a:r>
              <a:rPr lang="fr-FR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charset="0"/>
              </a:rPr>
              <a:t>L’e-cigarette: un espoir sanitaire</a:t>
            </a:r>
            <a:endParaRPr lang="fr-FR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charset="0"/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199" y="1142524"/>
            <a:ext cx="4614331" cy="4525963"/>
          </a:xfrm>
        </p:spPr>
        <p:txBody>
          <a:bodyPr/>
          <a:lstStyle/>
          <a:p>
            <a:endParaRPr lang="fr-FR">
              <a:latin typeface="Calibri" charset="0"/>
            </a:endParaRPr>
          </a:p>
        </p:txBody>
      </p:sp>
      <p:pic>
        <p:nvPicPr>
          <p:cNvPr id="5124" name="Picture 2" descr="La fulgurante ascension de la e-cigaret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2" b="67374"/>
          <a:stretch>
            <a:fillRect/>
          </a:stretch>
        </p:blipFill>
        <p:spPr bwMode="auto">
          <a:xfrm>
            <a:off x="350373" y="1142524"/>
            <a:ext cx="8066774" cy="571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45460" y="1142524"/>
            <a:ext cx="3187036" cy="5287833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Tabac: Première </a:t>
            </a:r>
            <a:r>
              <a:rPr lang="fr-FR" sz="2400" b="1" dirty="0">
                <a:solidFill>
                  <a:srgbClr val="FF0000"/>
                </a:solidFill>
              </a:rPr>
              <a:t>cause de mortalité </a:t>
            </a:r>
            <a:r>
              <a:rPr lang="fr-FR" sz="2400" b="1" dirty="0" smtClean="0">
                <a:solidFill>
                  <a:srgbClr val="FF0000"/>
                </a:solidFill>
              </a:rPr>
              <a:t>évitable</a:t>
            </a:r>
          </a:p>
          <a:p>
            <a:endParaRPr lang="fr-FR" sz="2400" b="1" dirty="0">
              <a:solidFill>
                <a:srgbClr val="FF0000"/>
              </a:solidFill>
            </a:endParaRPr>
          </a:p>
          <a:p>
            <a:r>
              <a:rPr lang="fr-FR" sz="2400" b="1" dirty="0" smtClean="0">
                <a:solidFill>
                  <a:schemeClr val="tx1"/>
                </a:solidFill>
              </a:rPr>
              <a:t>En France</a:t>
            </a:r>
          </a:p>
          <a:p>
            <a:r>
              <a:rPr lang="fr-FR" sz="2400" b="1" dirty="0" smtClean="0">
                <a:solidFill>
                  <a:srgbClr val="FF0000"/>
                </a:solidFill>
              </a:rPr>
              <a:t>73 OOO morts/an par tabagisme actif</a:t>
            </a:r>
            <a:endParaRPr lang="fr-FR" sz="2400" b="1" dirty="0" smtClean="0">
              <a:solidFill>
                <a:srgbClr val="000000"/>
              </a:solidFill>
            </a:endParaRPr>
          </a:p>
          <a:p>
            <a:endParaRPr lang="fr-FR" sz="2400" b="1" dirty="0" smtClean="0">
              <a:solidFill>
                <a:srgbClr val="FF0000"/>
              </a:solidFill>
            </a:endParaRPr>
          </a:p>
          <a:p>
            <a:r>
              <a:rPr lang="fr-FR" sz="2400" b="1" dirty="0" smtClean="0">
                <a:solidFill>
                  <a:srgbClr val="FF0000"/>
                </a:solidFill>
              </a:rPr>
              <a:t>6 OOO morts/an par tabagisme passif</a:t>
            </a:r>
          </a:p>
          <a:p>
            <a:endParaRPr lang="fr-FR" sz="2400" b="1" dirty="0" smtClean="0">
              <a:solidFill>
                <a:srgbClr val="FF0000"/>
              </a:solidFill>
            </a:endParaRPr>
          </a:p>
          <a:p>
            <a:r>
              <a:rPr lang="fr-FR" sz="2400" b="1" dirty="0">
                <a:solidFill>
                  <a:schemeClr val="tx1"/>
                </a:solidFill>
              </a:rPr>
              <a:t>D</a:t>
            </a:r>
            <a:r>
              <a:rPr lang="fr-FR" sz="2400" b="1" dirty="0" smtClean="0">
                <a:solidFill>
                  <a:schemeClr val="tx1"/>
                </a:solidFill>
              </a:rPr>
              <a:t>ans le monde:</a:t>
            </a:r>
          </a:p>
          <a:p>
            <a:r>
              <a:rPr lang="fr-FR" sz="2400" b="1" dirty="0" smtClean="0">
                <a:solidFill>
                  <a:schemeClr val="tx1"/>
                </a:solidFill>
              </a:rPr>
              <a:t> un milliard de morts prévue au XXI </a:t>
            </a:r>
            <a:r>
              <a:rPr lang="fr-FR" sz="2400" b="1" dirty="0" err="1" smtClean="0">
                <a:solidFill>
                  <a:schemeClr val="tx1"/>
                </a:solidFill>
              </a:rPr>
              <a:t>ième</a:t>
            </a:r>
            <a:r>
              <a:rPr lang="fr-FR" sz="2400" b="1" dirty="0" smtClean="0">
                <a:solidFill>
                  <a:schemeClr val="tx1"/>
                </a:solidFill>
              </a:rPr>
              <a:t> siècle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142524"/>
            <a:ext cx="5345460" cy="851667"/>
          </a:xfrm>
          <a:prstGeom prst="rect">
            <a:avLst/>
          </a:prstGeom>
          <a:solidFill>
            <a:srgbClr val="B9FF7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/>
              <a:buChar char="•"/>
            </a:pPr>
            <a:r>
              <a:rPr lang="fr-FR" sz="2000" dirty="0" smtClean="0"/>
              <a:t> Innovation technologique qui permet d’inhaler de la Nicotine SANS COMBUSTION</a:t>
            </a:r>
            <a:endParaRPr lang="fr-FR" sz="20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Pascale Hugonnier Médecin Tabacologue CHU Saint-Etienne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3902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E-cigarette : mode d’emploi</a:t>
            </a:r>
            <a:endParaRPr lang="fr-FR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fr-FR" sz="5800" dirty="0"/>
              <a:t>Au moment de l’aspiration, la </a:t>
            </a:r>
            <a:r>
              <a:rPr lang="fr-FR" sz="5800" dirty="0" smtClean="0">
                <a:solidFill>
                  <a:srgbClr val="0000FF"/>
                </a:solidFill>
              </a:rPr>
              <a:t>batterie</a:t>
            </a:r>
            <a:r>
              <a:rPr lang="fr-FR" sz="5800" dirty="0" smtClean="0"/>
              <a:t> automatique </a:t>
            </a:r>
            <a:r>
              <a:rPr lang="fr-FR" sz="5800" dirty="0"/>
              <a:t>active </a:t>
            </a:r>
            <a:r>
              <a:rPr lang="fr-FR" sz="5800" dirty="0">
                <a:solidFill>
                  <a:srgbClr val="0000FF"/>
                </a:solidFill>
              </a:rPr>
              <a:t>l’atomiseur</a:t>
            </a:r>
            <a:r>
              <a:rPr lang="fr-FR" sz="5800" dirty="0"/>
              <a:t> dans lequel </a:t>
            </a:r>
            <a:r>
              <a:rPr lang="fr-FR" sz="5800" dirty="0" smtClean="0"/>
              <a:t>une </a:t>
            </a:r>
            <a:r>
              <a:rPr lang="fr-FR" sz="5800" dirty="0" smtClean="0">
                <a:solidFill>
                  <a:srgbClr val="0000FF"/>
                </a:solidFill>
              </a:rPr>
              <a:t>résistance</a:t>
            </a:r>
            <a:r>
              <a:rPr lang="fr-FR" sz="5800" dirty="0" smtClean="0"/>
              <a:t> </a:t>
            </a:r>
            <a:r>
              <a:rPr lang="fr-FR" sz="5800" dirty="0"/>
              <a:t>chauffe le </a:t>
            </a:r>
            <a:r>
              <a:rPr lang="fr-FR" sz="5800" dirty="0">
                <a:solidFill>
                  <a:srgbClr val="0000FF"/>
                </a:solidFill>
              </a:rPr>
              <a:t>liquide</a:t>
            </a:r>
            <a:r>
              <a:rPr lang="fr-FR" sz="5800" dirty="0"/>
              <a:t> aux environ de </a:t>
            </a:r>
            <a:r>
              <a:rPr lang="fr-FR" sz="5800" dirty="0">
                <a:solidFill>
                  <a:srgbClr val="0000FF"/>
                </a:solidFill>
              </a:rPr>
              <a:t>60°</a:t>
            </a:r>
            <a:r>
              <a:rPr lang="fr-FR" sz="5800" dirty="0" smtClean="0"/>
              <a:t>, mélangeant </a:t>
            </a:r>
            <a:r>
              <a:rPr lang="fr-FR" sz="5800" dirty="0"/>
              <a:t>l’air au liquide provoquant </a:t>
            </a:r>
            <a:r>
              <a:rPr lang="fr-FR" sz="5800" dirty="0" smtClean="0"/>
              <a:t>la formation </a:t>
            </a:r>
            <a:r>
              <a:rPr lang="fr-FR" sz="5800" dirty="0"/>
              <a:t>d’un </a:t>
            </a:r>
            <a:r>
              <a:rPr lang="fr-FR" sz="5800" dirty="0">
                <a:solidFill>
                  <a:srgbClr val="FF0000"/>
                </a:solidFill>
              </a:rPr>
              <a:t>brouillard de fines gouttelettes </a:t>
            </a:r>
            <a:r>
              <a:rPr lang="fr-FR" sz="5800" dirty="0" smtClean="0"/>
              <a:t>qui sont </a:t>
            </a:r>
            <a:r>
              <a:rPr lang="fr-FR" sz="5800" dirty="0"/>
              <a:t>en partie inhalées et qui lors de l’expiration </a:t>
            </a:r>
            <a:r>
              <a:rPr lang="fr-FR" sz="5800" dirty="0" smtClean="0"/>
              <a:t>se transforment </a:t>
            </a:r>
            <a:r>
              <a:rPr lang="fr-FR" sz="5800" dirty="0"/>
              <a:t>en gaz dans l’atmosphère à </a:t>
            </a:r>
            <a:r>
              <a:rPr lang="fr-FR" sz="5800" dirty="0" smtClean="0"/>
              <a:t>l’aspect d’une </a:t>
            </a:r>
            <a:r>
              <a:rPr lang="fr-FR" sz="5800" dirty="0"/>
              <a:t>réelle fumée: </a:t>
            </a:r>
            <a:r>
              <a:rPr lang="fr-FR" sz="5800" b="1" dirty="0">
                <a:solidFill>
                  <a:srgbClr val="FF0000"/>
                </a:solidFill>
              </a:rPr>
              <a:t>c’est la vaporisation </a:t>
            </a:r>
          </a:p>
          <a:p>
            <a:pPr marL="0" indent="0">
              <a:buNone/>
            </a:pPr>
            <a:endParaRPr lang="fr-FR" sz="5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6000" dirty="0">
                <a:solidFill>
                  <a:srgbClr val="FF0000"/>
                </a:solidFill>
              </a:rPr>
              <a:t> </a:t>
            </a:r>
            <a:r>
              <a:rPr lang="fr-FR" sz="6000" b="1" dirty="0">
                <a:solidFill>
                  <a:srgbClr val="FF0000"/>
                </a:solidFill>
              </a:rPr>
              <a:t>le fumeur</a:t>
            </a:r>
            <a:r>
              <a:rPr lang="fr-FR" sz="6000" dirty="0">
                <a:solidFill>
                  <a:srgbClr val="FF0000"/>
                </a:solidFill>
              </a:rPr>
              <a:t> </a:t>
            </a:r>
            <a:r>
              <a:rPr lang="fr-FR" sz="6000" dirty="0"/>
              <a:t>devient…</a:t>
            </a:r>
            <a:r>
              <a:rPr lang="fr-FR" sz="6000" b="1" dirty="0" err="1">
                <a:solidFill>
                  <a:srgbClr val="FF0000"/>
                </a:solidFill>
              </a:rPr>
              <a:t>vapoteur</a:t>
            </a:r>
            <a:r>
              <a:rPr lang="fr-FR" sz="6000" b="1" dirty="0">
                <a:solidFill>
                  <a:srgbClr val="FF6600"/>
                </a:solidFill>
              </a:rPr>
              <a:t> </a:t>
            </a:r>
            <a:r>
              <a:rPr lang="fr-FR" sz="6000" b="1" dirty="0"/>
              <a:t> </a:t>
            </a:r>
            <a:r>
              <a:rPr lang="fr-FR" sz="6000" dirty="0"/>
              <a:t>      </a:t>
            </a:r>
          </a:p>
          <a:p>
            <a:endParaRPr lang="fr-FR" dirty="0"/>
          </a:p>
        </p:txBody>
      </p:sp>
      <p:pic>
        <p:nvPicPr>
          <p:cNvPr id="7" name="Espace réservé du contenu 3" descr="7762700681_la-cigarette-electronique-comme-ca-fonctionne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" r="437"/>
          <a:stretch>
            <a:fillRect/>
          </a:stretch>
        </p:blipFill>
        <p:spPr/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Pascale Hugonnier Médecin Tabacologue CHU Saint-Etienne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2532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E-liquides</a:t>
            </a:r>
            <a:endParaRPr lang="fr-FR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Espace réservé du contenu 3" descr="e-liquide-saveurs-varie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9" b="13699"/>
          <a:stretch>
            <a:fillRect/>
          </a:stretch>
        </p:blipFill>
        <p:spPr/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Pascale Hugonnier Médecin Tabacologue CHU Saint-Etienne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4744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charset="0"/>
              </a:rPr>
              <a:t>E-liquides</a:t>
            </a:r>
            <a:endParaRPr lang="fr-FR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charset="0"/>
            </a:endParaRPr>
          </a:p>
        </p:txBody>
      </p:sp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>
          <a:xfrm>
            <a:off x="457200" y="1637133"/>
            <a:ext cx="8229600" cy="4662067"/>
          </a:xfrm>
        </p:spPr>
        <p:txBody>
          <a:bodyPr/>
          <a:lstStyle/>
          <a:p>
            <a:endParaRPr lang="fr-FR" dirty="0">
              <a:latin typeface="Calibri" charset="0"/>
            </a:endParaRPr>
          </a:p>
        </p:txBody>
      </p:sp>
      <p:pic>
        <p:nvPicPr>
          <p:cNvPr id="8196" name="Picture 2" descr="La fulgurante ascension de la e-cigaret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27" b="27214"/>
          <a:stretch>
            <a:fillRect/>
          </a:stretch>
        </p:blipFill>
        <p:spPr bwMode="auto">
          <a:xfrm>
            <a:off x="209606" y="1417638"/>
            <a:ext cx="8229600" cy="488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 rot="10800000" flipV="1">
            <a:off x="2535381" y="5818909"/>
            <a:ext cx="1167672" cy="4802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+ou- Alcool &lt; 2%</a:t>
            </a:r>
            <a:endParaRPr lang="fr-FR" sz="1600" dirty="0"/>
          </a:p>
        </p:txBody>
      </p:sp>
      <p:sp>
        <p:nvSpPr>
          <p:cNvPr id="4" name="Rectangle 3"/>
          <p:cNvSpPr/>
          <p:nvPr/>
        </p:nvSpPr>
        <p:spPr>
          <a:xfrm flipH="1">
            <a:off x="209606" y="1417638"/>
            <a:ext cx="530174" cy="54267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Pascale Hugonnier Médecin Tabacologue CHU Saint-Etienne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3561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charset="0"/>
              </a:rPr>
              <a:t>cigarette / e-cigarette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Pascale Hugonnier Médecin Tabacologue CHU Saint-Etienne</a:t>
            </a:r>
            <a:endParaRPr lang="fr-FR"/>
          </a:p>
        </p:txBody>
      </p:sp>
      <p:pic>
        <p:nvPicPr>
          <p:cNvPr id="8" name="Espace réservé du contenu 3" descr="danger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0" r="14350"/>
          <a:stretch>
            <a:fillRect/>
          </a:stretch>
        </p:blipFill>
        <p:spPr>
          <a:xfrm>
            <a:off x="216908" y="1600200"/>
            <a:ext cx="1859909" cy="4525963"/>
          </a:xfrm>
        </p:spPr>
      </p:pic>
      <p:pic>
        <p:nvPicPr>
          <p:cNvPr id="11" name="Picture 2" descr="La fulgurante ascension de la e-cigarett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97" b="44897"/>
          <a:stretch>
            <a:fillRect/>
          </a:stretch>
        </p:blipFill>
        <p:spPr bwMode="auto">
          <a:xfrm flipV="1">
            <a:off x="4648200" y="6126162"/>
            <a:ext cx="4038600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7157293" y="36038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14" name="Picture 2" descr="La fulgurante ascension de la e-cigaret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87" b="12968"/>
          <a:stretch>
            <a:fillRect/>
          </a:stretch>
        </p:blipFill>
        <p:spPr bwMode="auto">
          <a:xfrm>
            <a:off x="2402928" y="1544659"/>
            <a:ext cx="6186175" cy="4627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154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E-liquides: la nicotine</a:t>
            </a:r>
            <a:endParaRPr lang="fr-FR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95727"/>
            <a:ext cx="8229600" cy="4525963"/>
          </a:xfrm>
        </p:spPr>
        <p:txBody>
          <a:bodyPr>
            <a:noAutofit/>
          </a:bodyPr>
          <a:lstStyle/>
          <a:p>
            <a:r>
              <a:rPr lang="fr-FR" sz="1800" dirty="0" smtClean="0"/>
              <a:t>97% des utilisateurs de la cigarette électronique utilisent des e liquides </a:t>
            </a:r>
            <a:r>
              <a:rPr lang="fr-FR" sz="1800" b="1" dirty="0" smtClean="0">
                <a:solidFill>
                  <a:srgbClr val="FF0000"/>
                </a:solidFill>
              </a:rPr>
              <a:t>avec</a:t>
            </a:r>
            <a:r>
              <a:rPr lang="fr-FR" sz="1800" b="1" dirty="0" smtClean="0"/>
              <a:t> </a:t>
            </a:r>
            <a:r>
              <a:rPr lang="fr-FR" sz="1800" b="1" dirty="0" smtClean="0">
                <a:solidFill>
                  <a:srgbClr val="FF0000"/>
                </a:solidFill>
              </a:rPr>
              <a:t>nicotine</a:t>
            </a:r>
          </a:p>
          <a:p>
            <a:r>
              <a:rPr lang="fr-FR" sz="1800" b="1" dirty="0" smtClean="0">
                <a:solidFill>
                  <a:srgbClr val="FF0000"/>
                </a:solidFill>
              </a:rPr>
              <a:t>Sa concentration est variable</a:t>
            </a:r>
          </a:p>
          <a:p>
            <a:pPr marL="0" indent="0">
              <a:buNone/>
            </a:pPr>
            <a:r>
              <a:rPr lang="fr-FR" sz="1800" dirty="0" smtClean="0"/>
              <a:t>     - 18 à 19,9mg:  très forte dépendance</a:t>
            </a:r>
          </a:p>
          <a:p>
            <a:pPr marL="0" indent="0">
              <a:buNone/>
            </a:pPr>
            <a:r>
              <a:rPr lang="fr-FR" sz="1800" dirty="0" smtClean="0"/>
              <a:t>     - 16mg: forte dépendance </a:t>
            </a:r>
          </a:p>
          <a:p>
            <a:pPr marL="0" indent="0">
              <a:buNone/>
            </a:pPr>
            <a:r>
              <a:rPr lang="fr-FR" sz="1800" dirty="0" smtClean="0"/>
              <a:t>     - 11mg: moyenne dépendance</a:t>
            </a:r>
          </a:p>
          <a:p>
            <a:pPr marL="0" indent="0">
              <a:buNone/>
            </a:pPr>
            <a:r>
              <a:rPr lang="fr-FR" sz="1800" dirty="0" smtClean="0"/>
              <a:t>     - 6mg: faible dépendance</a:t>
            </a:r>
          </a:p>
          <a:p>
            <a:endParaRPr lang="fr-FR" sz="1800" dirty="0"/>
          </a:p>
          <a:p>
            <a:r>
              <a:rPr lang="fr-FR" sz="1800" dirty="0" smtClean="0"/>
              <a:t>Légalement, le taux doit être &lt; 20mg</a:t>
            </a:r>
          </a:p>
          <a:p>
            <a:r>
              <a:rPr lang="fr-FR" sz="1800" dirty="0" smtClean="0"/>
              <a:t>Concentration proposée en fonction du nombre de cigarettes fumées</a:t>
            </a:r>
            <a:endParaRPr lang="fr-FR" sz="1800" dirty="0"/>
          </a:p>
          <a:p>
            <a:r>
              <a:rPr lang="fr-FR" sz="1800" dirty="0" smtClean="0"/>
              <a:t>Diminution progressive des concentrations préconisée dans le sevrage</a:t>
            </a:r>
          </a:p>
          <a:p>
            <a:pPr marL="0" indent="0">
              <a:buNone/>
            </a:pPr>
            <a:r>
              <a:rPr lang="fr-FR" sz="1800" dirty="0" smtClean="0"/>
              <a:t>Recherche du</a:t>
            </a:r>
            <a:r>
              <a:rPr lang="fr-FR" sz="1800" dirty="0" smtClean="0">
                <a:solidFill>
                  <a:srgbClr val="FF0000"/>
                </a:solidFill>
              </a:rPr>
              <a:t> «</a:t>
            </a:r>
            <a:r>
              <a:rPr lang="fr-FR" sz="1800" b="1" dirty="0" smtClean="0">
                <a:solidFill>
                  <a:srgbClr val="FF0000"/>
                </a:solidFill>
              </a:rPr>
              <a:t> </a:t>
            </a:r>
            <a:r>
              <a:rPr lang="fr-FR" sz="1800" b="1" dirty="0" err="1" smtClean="0">
                <a:solidFill>
                  <a:srgbClr val="FF0000"/>
                </a:solidFill>
              </a:rPr>
              <a:t>Throat</a:t>
            </a:r>
            <a:r>
              <a:rPr lang="fr-FR" sz="1800" b="1" dirty="0" smtClean="0">
                <a:solidFill>
                  <a:srgbClr val="FF0000"/>
                </a:solidFill>
              </a:rPr>
              <a:t> Hit nicotinique »</a:t>
            </a:r>
            <a:r>
              <a:rPr lang="fr-FR" sz="1800" dirty="0" smtClean="0"/>
              <a:t>: contraction du larynx sous l’effet de la nicotine</a:t>
            </a:r>
          </a:p>
          <a:p>
            <a:pPr marL="0" indent="0">
              <a:buNone/>
            </a:pPr>
            <a:r>
              <a:rPr lang="fr-FR" sz="1800" dirty="0" smtClean="0"/>
              <a:t>Les </a:t>
            </a:r>
            <a:r>
              <a:rPr lang="fr-FR" sz="1800" dirty="0"/>
              <a:t>taux sanguins de nicotine se rapprochent de ceux des fumeurs</a:t>
            </a:r>
          </a:p>
          <a:p>
            <a:pPr marL="0" indent="0">
              <a:buNone/>
            </a:pPr>
            <a:r>
              <a:rPr lang="fr-FR" sz="1800" smtClean="0">
                <a:solidFill>
                  <a:srgbClr val="0000FF"/>
                </a:solidFill>
              </a:rPr>
              <a:t>Aux </a:t>
            </a:r>
            <a:r>
              <a:rPr lang="fr-FR" sz="1800" dirty="0" smtClean="0">
                <a:solidFill>
                  <a:srgbClr val="0000FF"/>
                </a:solidFill>
              </a:rPr>
              <a:t>doses utilisées, la nicotine ne présente AUCUN danger pour la santé mais est responsable de la dépendance</a:t>
            </a:r>
            <a:endParaRPr lang="fr-FR" sz="1800" dirty="0">
              <a:solidFill>
                <a:srgbClr val="0000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Pascale Hugonnier Médecin Tabacologue CHU Saint-Etienne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2799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E-liquides: le propylène glycol et la glycérine végétale</a:t>
            </a:r>
            <a:endParaRPr lang="fr-FR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fr-FR" sz="2400" b="1" smtClean="0">
              <a:solidFill>
                <a:srgbClr val="FF0000"/>
              </a:solidFill>
            </a:endParaRPr>
          </a:p>
          <a:p>
            <a:r>
              <a:rPr lang="fr-FR" sz="2400" b="1" smtClean="0">
                <a:solidFill>
                  <a:srgbClr val="FF0000"/>
                </a:solidFill>
              </a:rPr>
              <a:t>1 </a:t>
            </a:r>
            <a:r>
              <a:rPr lang="fr-FR" sz="2400" b="1" dirty="0" smtClean="0">
                <a:solidFill>
                  <a:srgbClr val="FF0000"/>
                </a:solidFill>
              </a:rPr>
              <a:t>- Le propylène glycol</a:t>
            </a:r>
            <a:r>
              <a:rPr lang="fr-FR" sz="2400" dirty="0" smtClean="0"/>
              <a:t>: </a:t>
            </a:r>
            <a:r>
              <a:rPr lang="fr-FR" sz="2000" dirty="0" smtClean="0"/>
              <a:t>utilisé en cosmétique, pharmaceutique agro-alimentaire, sans toxicité  pour ces usages</a:t>
            </a:r>
          </a:p>
          <a:p>
            <a:pPr algn="just"/>
            <a:r>
              <a:rPr lang="fr-FR" sz="2000" dirty="0" smtClean="0"/>
              <a:t>Liquide qui quand il est chauffé permet la production de vapeur</a:t>
            </a:r>
          </a:p>
          <a:p>
            <a:pPr algn="just"/>
            <a:r>
              <a:rPr lang="fr-FR" sz="2000" dirty="0" smtClean="0">
                <a:solidFill>
                  <a:srgbClr val="0000FF"/>
                </a:solidFill>
              </a:rPr>
              <a:t>Qu’en est-il quand il est inhalé? innocuité si inhalation occasionnelle mais si inhalation chronique: risque d’irritations des yeux, du nez, de la bouche, de la peau et saignements de nez </a:t>
            </a:r>
          </a:p>
          <a:p>
            <a:endParaRPr lang="fr-FR" sz="2000" dirty="0" smtClean="0">
              <a:solidFill>
                <a:srgbClr val="0000FF"/>
              </a:solidFill>
            </a:endParaRPr>
          </a:p>
          <a:p>
            <a:r>
              <a:rPr lang="fr-FR" sz="2400" b="1" dirty="0" smtClean="0">
                <a:solidFill>
                  <a:srgbClr val="FF0000"/>
                </a:solidFill>
              </a:rPr>
              <a:t>2 - La glycérine végétale </a:t>
            </a:r>
            <a:r>
              <a:rPr lang="fr-FR" sz="2000" dirty="0" smtClean="0"/>
              <a:t>sans toxicité à faible dose et basse </a:t>
            </a:r>
            <a:r>
              <a:rPr lang="fr-FR" sz="2000" dirty="0" smtClean="0">
                <a:solidFill>
                  <a:srgbClr val="000000"/>
                </a:solidFill>
              </a:rPr>
              <a:t>température: </a:t>
            </a:r>
          </a:p>
          <a:p>
            <a:r>
              <a:rPr lang="fr-FR" sz="2000" dirty="0">
                <a:solidFill>
                  <a:srgbClr val="0000FF"/>
                </a:solidFill>
              </a:rPr>
              <a:t>C</a:t>
            </a:r>
            <a:r>
              <a:rPr lang="fr-FR" sz="2000" dirty="0" smtClean="0">
                <a:solidFill>
                  <a:srgbClr val="0000FF"/>
                </a:solidFill>
              </a:rPr>
              <a:t>hauffée </a:t>
            </a:r>
            <a:r>
              <a:rPr lang="fr-FR" sz="2000" dirty="0">
                <a:solidFill>
                  <a:srgbClr val="0000FF"/>
                </a:solidFill>
              </a:rPr>
              <a:t>à forte </a:t>
            </a:r>
            <a:r>
              <a:rPr lang="fr-FR" sz="2000" dirty="0" smtClean="0">
                <a:solidFill>
                  <a:srgbClr val="0000FF"/>
                </a:solidFill>
              </a:rPr>
              <a:t>température (&gt;250°) </a:t>
            </a:r>
            <a:r>
              <a:rPr lang="fr-FR" sz="2000" dirty="0">
                <a:solidFill>
                  <a:srgbClr val="0000FF"/>
                </a:solidFill>
              </a:rPr>
              <a:t>elle produit de l’acroléine </a:t>
            </a:r>
            <a:r>
              <a:rPr lang="fr-FR" sz="2000" dirty="0"/>
              <a:t>toxique pour les poumons et le système cardiovasculaire</a:t>
            </a:r>
          </a:p>
          <a:p>
            <a:endParaRPr lang="fr-FR" sz="2000" dirty="0"/>
          </a:p>
          <a:p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Pascale Hugonnier Médecin Tabacologue CHU Saint-Etienne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484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E-liquides: les arômes</a:t>
            </a:r>
            <a:endParaRPr lang="fr-FR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Espace réservé du contenu 3" descr="e-liquide-question-composition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1" b="15841"/>
          <a:stretch>
            <a:fillRect/>
          </a:stretch>
        </p:blipFill>
        <p:spPr/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Pascale Hugonnier Médecin Tabacologue CHU Saint-Etienne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2872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E-liquides: les arômes</a:t>
            </a:r>
            <a:endParaRPr lang="fr-FR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Les </a:t>
            </a:r>
            <a:r>
              <a:rPr lang="fr-FR" dirty="0">
                <a:solidFill>
                  <a:srgbClr val="FF0000"/>
                </a:solidFill>
              </a:rPr>
              <a:t>arômes: </a:t>
            </a:r>
            <a:r>
              <a:rPr lang="fr-FR" dirty="0"/>
              <a:t>plus de 150 saveurs: </a:t>
            </a:r>
            <a:r>
              <a:rPr lang="fr-FR" dirty="0" smtClean="0"/>
              <a:t>saveurs </a:t>
            </a:r>
            <a:r>
              <a:rPr lang="fr-FR" dirty="0"/>
              <a:t>tabac, saveurs fruitées, saveurs </a:t>
            </a:r>
            <a:r>
              <a:rPr lang="fr-FR" dirty="0" smtClean="0"/>
              <a:t>gourmandes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Arômes naturels ou artificiels</a:t>
            </a:r>
            <a:endParaRPr lang="fr-F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2000" dirty="0" smtClean="0"/>
              <a:t>On </a:t>
            </a:r>
            <a:r>
              <a:rPr lang="fr-FR" sz="2000" dirty="0"/>
              <a:t>connaît les arômes ingérés mais </a:t>
            </a:r>
            <a:r>
              <a:rPr lang="fr-FR" sz="2000" dirty="0">
                <a:solidFill>
                  <a:srgbClr val="0000FF"/>
                </a:solidFill>
              </a:rPr>
              <a:t>qu’en est</a:t>
            </a:r>
            <a:r>
              <a:rPr lang="fr-FR" sz="2000" dirty="0" smtClean="0">
                <a:solidFill>
                  <a:srgbClr val="0000FF"/>
                </a:solidFill>
              </a:rPr>
              <a:t>-il </a:t>
            </a:r>
            <a:r>
              <a:rPr lang="fr-FR" sz="2000" dirty="0">
                <a:solidFill>
                  <a:srgbClr val="0000FF"/>
                </a:solidFill>
              </a:rPr>
              <a:t>des arômes inhalés de façon chronique?</a:t>
            </a:r>
            <a:r>
              <a:rPr lang="fr-FR" sz="2000" dirty="0"/>
              <a:t> </a:t>
            </a:r>
          </a:p>
          <a:p>
            <a:endParaRPr lang="fr-FR" dirty="0"/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</p:txBody>
      </p:sp>
      <p:pic>
        <p:nvPicPr>
          <p:cNvPr id="4" name="Espace réservé du contenu 5" descr="candyfloss-10m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2" b="22502"/>
          <a:stretch>
            <a:fillRect/>
          </a:stretch>
        </p:blipFill>
        <p:spPr>
          <a:xfrm>
            <a:off x="352767" y="3889455"/>
            <a:ext cx="2568924" cy="2496540"/>
          </a:xfrm>
          <a:prstGeom prst="rect">
            <a:avLst/>
          </a:prstGeom>
        </p:spPr>
      </p:pic>
      <p:pic>
        <p:nvPicPr>
          <p:cNvPr id="5" name="Image 4" descr="bubbleg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89" y="4692316"/>
            <a:ext cx="1465666" cy="2160194"/>
          </a:xfrm>
          <a:prstGeom prst="rect">
            <a:avLst/>
          </a:prstGeom>
          <a:solidFill>
            <a:srgbClr val="CCFFCC"/>
          </a:solidFill>
        </p:spPr>
      </p:pic>
      <p:pic>
        <p:nvPicPr>
          <p:cNvPr id="7" name="Image 6" descr="bonbon-frais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14" y="3673204"/>
            <a:ext cx="2267082" cy="1464521"/>
          </a:xfrm>
          <a:prstGeom prst="rect">
            <a:avLst/>
          </a:prstGeom>
        </p:spPr>
      </p:pic>
      <p:pic>
        <p:nvPicPr>
          <p:cNvPr id="8" name="Image 7" descr="bonbon-banane-10m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586" y="3729182"/>
            <a:ext cx="1624595" cy="1453140"/>
          </a:xfrm>
          <a:prstGeom prst="rect">
            <a:avLst/>
          </a:prstGeom>
        </p:spPr>
      </p:pic>
      <p:pic>
        <p:nvPicPr>
          <p:cNvPr id="12" name="Image 11" descr="americain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182" y="3729182"/>
            <a:ext cx="2747818" cy="1408543"/>
          </a:xfrm>
          <a:prstGeom prst="rect">
            <a:avLst/>
          </a:prstGeom>
        </p:spPr>
      </p:pic>
      <p:pic>
        <p:nvPicPr>
          <p:cNvPr id="13" name="Image 12" descr="agrumes-10ml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271" y="5183909"/>
            <a:ext cx="1258455" cy="1353540"/>
          </a:xfrm>
          <a:prstGeom prst="rect">
            <a:avLst/>
          </a:prstGeom>
        </p:spPr>
      </p:pic>
      <p:pic>
        <p:nvPicPr>
          <p:cNvPr id="11" name="Image 10" descr="arome-cannelle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726" y="5137725"/>
            <a:ext cx="1398433" cy="1593902"/>
          </a:xfrm>
          <a:prstGeom prst="rect">
            <a:avLst/>
          </a:prstGeom>
        </p:spPr>
      </p:pic>
      <p:pic>
        <p:nvPicPr>
          <p:cNvPr id="6" name="Image 5" descr="images-4.jpe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336" y="5464352"/>
            <a:ext cx="2399664" cy="1267276"/>
          </a:xfrm>
          <a:prstGeom prst="rect">
            <a:avLst/>
          </a:prstGeom>
        </p:spPr>
      </p:pic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Pascale Hugonnier Médecin Tabacologue CHU Saint-Etienne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412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E-liquides: l’alcool</a:t>
            </a:r>
            <a:endParaRPr lang="fr-FR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L’alcool</a:t>
            </a:r>
            <a:r>
              <a:rPr lang="fr-FR" dirty="0">
                <a:solidFill>
                  <a:srgbClr val="FF0000"/>
                </a:solidFill>
              </a:rPr>
              <a:t>&lt;2</a:t>
            </a:r>
            <a:r>
              <a:rPr lang="fr-FR" dirty="0" smtClean="0">
                <a:solidFill>
                  <a:srgbClr val="FF0000"/>
                </a:solidFill>
              </a:rPr>
              <a:t>% </a:t>
            </a:r>
            <a:r>
              <a:rPr lang="fr-FR" dirty="0" smtClean="0"/>
              <a:t>mais il existe des</a:t>
            </a:r>
            <a:r>
              <a:rPr lang="fr-FR" dirty="0"/>
              <a:t> </a:t>
            </a:r>
            <a:r>
              <a:rPr lang="fr-FR" dirty="0" smtClean="0">
                <a:solidFill>
                  <a:srgbClr val="FF0000"/>
                </a:solidFill>
              </a:rPr>
              <a:t>e-liquides sans alcool</a:t>
            </a:r>
          </a:p>
          <a:p>
            <a:r>
              <a:rPr lang="fr-FR" dirty="0" smtClean="0">
                <a:solidFill>
                  <a:srgbClr val="000000"/>
                </a:solidFill>
              </a:rPr>
              <a:t>Principe de précaution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000000"/>
                </a:solidFill>
              </a:rPr>
              <a:t> chez </a:t>
            </a:r>
            <a:r>
              <a:rPr lang="fr-FR" dirty="0">
                <a:solidFill>
                  <a:srgbClr val="FF0000"/>
                </a:solidFill>
              </a:rPr>
              <a:t>l</a:t>
            </a:r>
            <a:r>
              <a:rPr lang="fr-FR" dirty="0" smtClean="0">
                <a:solidFill>
                  <a:srgbClr val="FF0000"/>
                </a:solidFill>
              </a:rPr>
              <a:t>es femmes enceintes </a:t>
            </a:r>
            <a:r>
              <a:rPr lang="fr-FR" dirty="0" smtClean="0"/>
              <a:t>et les</a:t>
            </a:r>
          </a:p>
          <a:p>
            <a:pPr marL="0" indent="0">
              <a:buNone/>
            </a:pPr>
            <a:r>
              <a:rPr lang="fr-FR" dirty="0" smtClean="0"/>
              <a:t> personnes </a:t>
            </a:r>
            <a:r>
              <a:rPr lang="fr-FR" dirty="0">
                <a:solidFill>
                  <a:srgbClr val="FF0000"/>
                </a:solidFill>
              </a:rPr>
              <a:t>s</a:t>
            </a:r>
            <a:r>
              <a:rPr lang="fr-FR" dirty="0" smtClean="0">
                <a:solidFill>
                  <a:srgbClr val="FF0000"/>
                </a:solidFill>
              </a:rPr>
              <a:t>evrées en alcool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smtClean="0">
                <a:solidFill>
                  <a:srgbClr val="FF0000"/>
                </a:solidFill>
              </a:rPr>
              <a:t>Arômes alcool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</p:txBody>
      </p:sp>
      <p:pic>
        <p:nvPicPr>
          <p:cNvPr id="4" name="Image 3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765" y="2078398"/>
            <a:ext cx="2263035" cy="185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 descr="mojito-10m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023896"/>
            <a:ext cx="3141578" cy="2553366"/>
          </a:xfrm>
          <a:prstGeom prst="rect">
            <a:avLst/>
          </a:prstGeom>
        </p:spPr>
      </p:pic>
      <p:pic>
        <p:nvPicPr>
          <p:cNvPr id="7" name="Image 6" descr="arome-absinth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162" y="4023896"/>
            <a:ext cx="3056863" cy="2646947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Pascale Hugonnier Médecin Tabacologue CHU Saint-Etienne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858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fr-FR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 cigarette électronique</a:t>
            </a:r>
            <a:endParaRPr lang="fr-FR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b="1" dirty="0" smtClean="0"/>
              <a:t>Conflits d’intérêts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 smtClean="0"/>
              <a:t>Je déclare n’avoir aucun conflit d’intérêt avec l’industrie et le commerce des traitements utilisés dans le sevrage tabagique et le commerce des cigarettes électroniques.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Pascale Hugonnier Médecin Tabacologue CHU Saint-Etienne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8263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 cigarette: effets secondaires</a:t>
            </a:r>
            <a:endParaRPr lang="fr-FR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Absence d’effets secondaires sérieux</a:t>
            </a:r>
            <a:endParaRPr lang="fr-FR" b="1" dirty="0">
              <a:solidFill>
                <a:srgbClr val="FF0000"/>
              </a:solidFill>
            </a:endParaRPr>
          </a:p>
          <a:p>
            <a:pPr algn="just"/>
            <a:r>
              <a:rPr lang="fr-FR" dirty="0" smtClean="0"/>
              <a:t>Risque d’irritations des yeux, du nez,  sécheresse de la bouche et de la gorge,  saignements de nez</a:t>
            </a:r>
          </a:p>
          <a:p>
            <a:pPr marL="0" indent="0" algn="just">
              <a:buNone/>
            </a:pPr>
            <a:endParaRPr lang="fr-FR" dirty="0" smtClean="0"/>
          </a:p>
          <a:p>
            <a:pPr algn="just"/>
            <a:r>
              <a:rPr lang="fr-FR" dirty="0" smtClean="0"/>
              <a:t>Risque de brûlures au contact de la peau et des </a:t>
            </a:r>
            <a:r>
              <a:rPr lang="fr-FR" dirty="0" err="1" smtClean="0"/>
              <a:t>muqueuse:attention</a:t>
            </a:r>
            <a:r>
              <a:rPr lang="fr-FR" dirty="0" smtClean="0"/>
              <a:t> aux</a:t>
            </a:r>
            <a:r>
              <a:rPr lang="fr-FR" dirty="0"/>
              <a:t> </a:t>
            </a:r>
            <a:r>
              <a:rPr lang="fr-FR" dirty="0" smtClean="0"/>
              <a:t>problèmes de manipulation</a:t>
            </a:r>
          </a:p>
          <a:p>
            <a:pPr marL="0" indent="0" algn="just">
              <a:buNone/>
            </a:pPr>
            <a:r>
              <a:rPr lang="fr-FR" dirty="0" smtClean="0"/>
              <a:t> </a:t>
            </a:r>
          </a:p>
          <a:p>
            <a:pPr algn="just"/>
            <a:r>
              <a:rPr lang="fr-FR" dirty="0" smtClean="0"/>
              <a:t>Rares cas de pneumonie lipoïde: pneumopathie huileuse si inhalation d’huile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Pascale Hugonnier Médecin Tabacologue CHU Saint-Etienne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596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E-cigarette: toxicité</a:t>
            </a:r>
            <a:endParaRPr lang="fr-FR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Il existe des impuretés ou des ingrédients toxiques mais à concentration moindre que dans le tabac</a:t>
            </a:r>
          </a:p>
          <a:p>
            <a:r>
              <a:rPr lang="fr-FR" dirty="0" smtClean="0"/>
              <a:t>Les produits utilisés: PG + GV + arômes: pas de toxicité quand ils sont ingérés. Mais </a:t>
            </a:r>
            <a:r>
              <a:rPr lang="fr-FR" b="1" dirty="0" smtClean="0">
                <a:solidFill>
                  <a:srgbClr val="FF0000"/>
                </a:solidFill>
              </a:rPr>
              <a:t>qu’en est-il quand ils sont inhalés?</a:t>
            </a:r>
          </a:p>
          <a:p>
            <a:r>
              <a:rPr lang="fr-FR" dirty="0" smtClean="0"/>
              <a:t>Toutes les études ont été fa</a:t>
            </a:r>
            <a:r>
              <a:rPr lang="fr-FR" dirty="0"/>
              <a:t>i</a:t>
            </a:r>
            <a:r>
              <a:rPr lang="fr-FR" dirty="0" smtClean="0"/>
              <a:t>tes  pour une exposition </a:t>
            </a:r>
            <a:r>
              <a:rPr lang="fr-FR" b="1" dirty="0" smtClean="0">
                <a:solidFill>
                  <a:srgbClr val="FF0000"/>
                </a:solidFill>
              </a:rPr>
              <a:t>à court terme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Aucun recul sur une utilisation à long terme</a:t>
            </a:r>
            <a:r>
              <a:rPr lang="fr-FR" dirty="0" smtClean="0"/>
              <a:t>: 150 à 200 bouffées/jour pendant plusieurs années quelle sera la toxicité?</a:t>
            </a:r>
          </a:p>
          <a:p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/>
              <a:t>La nicotine ingérée peut être dangereuse voire létale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à </a:t>
            </a:r>
            <a:r>
              <a:rPr lang="fr-FR" dirty="0"/>
              <a:t>certaines doses</a:t>
            </a:r>
            <a:r>
              <a:rPr lang="fr-FR" b="1" dirty="0">
                <a:solidFill>
                  <a:srgbClr val="FF0000"/>
                </a:solidFill>
              </a:rPr>
              <a:t>: attention à ne pas </a:t>
            </a:r>
            <a:r>
              <a:rPr lang="fr-FR" b="1" dirty="0" smtClean="0">
                <a:solidFill>
                  <a:srgbClr val="FF0000"/>
                </a:solidFill>
              </a:rPr>
              <a:t>laisser les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>
                <a:solidFill>
                  <a:srgbClr val="FF0000"/>
                </a:solidFill>
              </a:rPr>
              <a:t>e-</a:t>
            </a:r>
            <a:r>
              <a:rPr lang="fr-FR" b="1" dirty="0" smtClean="0">
                <a:solidFill>
                  <a:srgbClr val="FF0000"/>
                </a:solidFill>
              </a:rPr>
              <a:t>liquides </a:t>
            </a:r>
            <a:r>
              <a:rPr lang="fr-FR" b="1" dirty="0">
                <a:solidFill>
                  <a:srgbClr val="FF0000"/>
                </a:solidFill>
              </a:rPr>
              <a:t>à la portée des </a:t>
            </a:r>
            <a:r>
              <a:rPr lang="fr-FR" b="1" dirty="0" smtClean="0">
                <a:solidFill>
                  <a:srgbClr val="FF0000"/>
                </a:solidFill>
              </a:rPr>
              <a:t>enfants</a:t>
            </a:r>
          </a:p>
          <a:p>
            <a:pPr marL="0" indent="0">
              <a:buNone/>
            </a:pPr>
            <a:endParaRPr lang="fr-FR" b="1" dirty="0" smtClean="0">
              <a:solidFill>
                <a:srgbClr val="FF0000"/>
              </a:solidFill>
            </a:endParaRPr>
          </a:p>
          <a:p>
            <a:r>
              <a:rPr lang="fr-FR" b="1" dirty="0" smtClean="0">
                <a:solidFill>
                  <a:srgbClr val="FF0000"/>
                </a:solidFill>
              </a:rPr>
              <a:t>Principe de précaution chez la femme enceinte</a:t>
            </a:r>
            <a:endParaRPr lang="fr-FR" b="1" dirty="0">
              <a:solidFill>
                <a:srgbClr val="FF0000"/>
              </a:solidFill>
            </a:endParaRPr>
          </a:p>
          <a:p>
            <a:endParaRPr lang="fr-FR" dirty="0"/>
          </a:p>
          <a:p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Pascale Hugonnier Médecin Tabacologue CHU Saint-Etienne</a:t>
            </a:r>
            <a:endParaRPr lang="fr-FR"/>
          </a:p>
        </p:txBody>
      </p:sp>
      <p:pic>
        <p:nvPicPr>
          <p:cNvPr id="5" name="Image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202" y="3706795"/>
            <a:ext cx="1351646" cy="132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3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848" y="5073650"/>
            <a:ext cx="13970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554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</a:t>
            </a:r>
            <a:r>
              <a:rPr lang="fr-FR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-cigarette-toxicité: </a:t>
            </a:r>
            <a:r>
              <a:rPr lang="fr-FR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vapotage</a:t>
            </a:r>
            <a:r>
              <a:rPr lang="fr-FR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passif</a:t>
            </a:r>
            <a:endParaRPr lang="fr-FR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Concentration en monoxyde de carbone: CO</a:t>
            </a:r>
            <a:endParaRPr lang="fr-FR" dirty="0"/>
          </a:p>
        </p:txBody>
      </p:sp>
      <p:pic>
        <p:nvPicPr>
          <p:cNvPr id="8" name="Espace réservé du contenu 7" descr="Image1_air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903" b="-43903"/>
          <a:stretch>
            <a:fillRect/>
          </a:stretch>
        </p:blipFill>
        <p:spPr/>
      </p:pic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Concentration en carbone </a:t>
            </a:r>
            <a:r>
              <a:rPr lang="fr-FR" smtClean="0"/>
              <a:t>organique total: COT</a:t>
            </a:r>
            <a:endParaRPr lang="fr-FR" dirty="0"/>
          </a:p>
        </p:txBody>
      </p:sp>
      <p:pic>
        <p:nvPicPr>
          <p:cNvPr id="7" name="Espace réservé du contenu 6" descr="Image2_air.png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901" b="-48901"/>
          <a:stretch>
            <a:fillRect/>
          </a:stretch>
        </p:blipFill>
        <p:spPr/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Pascale Hugonnier Médecin Tabacologue CHU Saint-Etienne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1265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E-cigarette: </a:t>
            </a:r>
            <a:r>
              <a:rPr lang="fr-FR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</a:t>
            </a:r>
            <a:r>
              <a:rPr lang="fr-FR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fficacité? </a:t>
            </a:r>
            <a:endParaRPr lang="fr-FR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b="1" dirty="0" smtClean="0">
                <a:solidFill>
                  <a:srgbClr val="FF0000"/>
                </a:solidFill>
              </a:rPr>
              <a:t>1 - A court terme</a:t>
            </a:r>
            <a:r>
              <a:rPr lang="fr-FR" dirty="0" smtClean="0">
                <a:solidFill>
                  <a:srgbClr val="FF0000"/>
                </a:solidFill>
              </a:rPr>
              <a:t>: </a:t>
            </a:r>
            <a:r>
              <a:rPr lang="fr-FR" b="1" dirty="0" smtClean="0">
                <a:solidFill>
                  <a:srgbClr val="FF0000"/>
                </a:solidFill>
              </a:rPr>
              <a:t>amélioration clinique rapide, réduction réelle des risque</a:t>
            </a:r>
            <a:r>
              <a:rPr lang="fr-FR" dirty="0" smtClean="0">
                <a:solidFill>
                  <a:srgbClr val="FF0000"/>
                </a:solidFill>
              </a:rPr>
              <a:t>s</a:t>
            </a:r>
          </a:p>
          <a:p>
            <a:r>
              <a:rPr lang="fr-FR" dirty="0" smtClean="0"/>
              <a:t>Diminution du </a:t>
            </a:r>
            <a:r>
              <a:rPr lang="fr-FR" dirty="0" err="1" smtClean="0"/>
              <a:t>craving</a:t>
            </a:r>
            <a:r>
              <a:rPr lang="fr-FR" dirty="0" smtClean="0"/>
              <a:t> et des signes de manque</a:t>
            </a:r>
          </a:p>
          <a:p>
            <a:r>
              <a:rPr lang="fr-FR" dirty="0" smtClean="0"/>
              <a:t>Amélioration </a:t>
            </a:r>
            <a:r>
              <a:rPr lang="fr-FR" dirty="0"/>
              <a:t>des signes </a:t>
            </a:r>
            <a:r>
              <a:rPr lang="fr-FR" dirty="0" smtClean="0"/>
              <a:t>respiratoires, de la toux</a:t>
            </a:r>
          </a:p>
          <a:p>
            <a:r>
              <a:rPr lang="fr-FR" dirty="0" smtClean="0"/>
              <a:t>On retrouve le goût, l’odorat</a:t>
            </a:r>
          </a:p>
          <a:p>
            <a:r>
              <a:rPr lang="fr-FR" dirty="0" smtClean="0"/>
              <a:t>Amélioration de l’haleine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b="1" dirty="0" smtClean="0">
                <a:solidFill>
                  <a:srgbClr val="FF0000"/>
                </a:solidFill>
              </a:rPr>
              <a:t>2 - A long terme</a:t>
            </a:r>
            <a:r>
              <a:rPr lang="fr-FR" dirty="0" smtClean="0">
                <a:solidFill>
                  <a:srgbClr val="FF0000"/>
                </a:solidFill>
              </a:rPr>
              <a:t>: </a:t>
            </a:r>
            <a:r>
              <a:rPr lang="fr-FR" b="1" dirty="0" smtClean="0">
                <a:solidFill>
                  <a:srgbClr val="FF0000"/>
                </a:solidFill>
              </a:rPr>
              <a:t>diminution de la consommation mais efficacité modeste sur l’arrêt du tabac</a:t>
            </a:r>
            <a:r>
              <a:rPr lang="fr-FR" dirty="0" smtClean="0">
                <a:solidFill>
                  <a:srgbClr val="FF0000"/>
                </a:solidFill>
              </a:rPr>
              <a:t>: </a:t>
            </a:r>
            <a:r>
              <a:rPr lang="fr-FR" dirty="0" smtClean="0"/>
              <a:t>le fumeur utilise l’e- cigarette mais continue à fumer</a:t>
            </a:r>
            <a:r>
              <a:rPr lang="fr-FR" b="1" dirty="0" smtClean="0"/>
              <a:t>: </a:t>
            </a:r>
            <a:r>
              <a:rPr lang="fr-FR" b="1" dirty="0" smtClean="0">
                <a:solidFill>
                  <a:srgbClr val="FF0000"/>
                </a:solidFill>
              </a:rPr>
              <a:t>DUAL USE</a:t>
            </a:r>
          </a:p>
          <a:p>
            <a:endParaRPr lang="fr-FR" dirty="0" smtClean="0"/>
          </a:p>
          <a:p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Pascale Hugonnier Médecin Tabacologue CHU Saint-Etienne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179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fr-FR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E-cigarette: Qui sont les VAPOTEURS?</a:t>
            </a:r>
            <a:endParaRPr lang="fr-FR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dirty="0" smtClean="0"/>
              <a:t>Ceux qui veulent </a:t>
            </a:r>
            <a:r>
              <a:rPr lang="fr-FR" dirty="0" smtClean="0">
                <a:solidFill>
                  <a:srgbClr val="FF0000"/>
                </a:solidFill>
              </a:rPr>
              <a:t>arrêter</a:t>
            </a:r>
            <a:r>
              <a:rPr lang="fr-FR" dirty="0" smtClean="0"/>
              <a:t> leur tabagisme</a:t>
            </a:r>
          </a:p>
          <a:p>
            <a:pPr>
              <a:defRPr/>
            </a:pPr>
            <a:r>
              <a:rPr lang="fr-FR" dirty="0" smtClean="0"/>
              <a:t>Ceux qui veulent le </a:t>
            </a:r>
            <a:r>
              <a:rPr lang="fr-FR" dirty="0" smtClean="0">
                <a:solidFill>
                  <a:srgbClr val="FF0000"/>
                </a:solidFill>
              </a:rPr>
              <a:t>réduire</a:t>
            </a:r>
          </a:p>
          <a:p>
            <a:pPr>
              <a:defRPr/>
            </a:pPr>
            <a:endParaRPr lang="fr-FR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fr-FR" dirty="0" smtClean="0"/>
              <a:t>Po</a:t>
            </a:r>
            <a:r>
              <a:rPr lang="fr-FR" dirty="0" smtClean="0">
                <a:solidFill>
                  <a:srgbClr val="000000"/>
                </a:solidFill>
              </a:rPr>
              <a:t>ur</a:t>
            </a:r>
            <a:r>
              <a:rPr lang="fr-FR" dirty="0" smtClean="0">
                <a:solidFill>
                  <a:srgbClr val="FF0000"/>
                </a:solidFill>
              </a:rPr>
              <a:t> fumer moins cher</a:t>
            </a:r>
          </a:p>
          <a:p>
            <a:pPr>
              <a:defRPr/>
            </a:pPr>
            <a:r>
              <a:rPr lang="fr-FR" dirty="0" smtClean="0">
                <a:solidFill>
                  <a:srgbClr val="000000"/>
                </a:solidFill>
              </a:rPr>
              <a:t>Pour</a:t>
            </a:r>
            <a:r>
              <a:rPr lang="fr-FR" dirty="0" smtClean="0">
                <a:solidFill>
                  <a:srgbClr val="FF0000"/>
                </a:solidFill>
              </a:rPr>
              <a:t> fumer partout </a:t>
            </a:r>
            <a:r>
              <a:rPr lang="fr-FR" dirty="0" smtClean="0">
                <a:solidFill>
                  <a:srgbClr val="000000"/>
                </a:solidFill>
              </a:rPr>
              <a:t>même dans les lieux où c’est interdit</a:t>
            </a:r>
            <a:endParaRPr lang="fr-FR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fr-FR" dirty="0" smtClean="0"/>
              <a:t>Pour </a:t>
            </a:r>
            <a:r>
              <a:rPr lang="fr-FR" dirty="0" smtClean="0">
                <a:solidFill>
                  <a:srgbClr val="FF0000"/>
                </a:solidFill>
              </a:rPr>
              <a:t>garder le plaisir, le geste</a:t>
            </a:r>
          </a:p>
          <a:p>
            <a:pPr>
              <a:defRPr/>
            </a:pPr>
            <a:endParaRPr lang="fr-FR" dirty="0" smtClean="0">
              <a:solidFill>
                <a:srgbClr val="FF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Pascale Hugonnier Médecin Tabacologue CHU Saint-Etienne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3464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E-cigarette: pourquoi ça marche?</a:t>
            </a:r>
            <a:endParaRPr lang="fr-FR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Espace réservé du contenu 6" descr="images-1.jpe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0" r="22890"/>
          <a:stretch>
            <a:fillRect/>
          </a:stretch>
        </p:blipFill>
        <p:spPr/>
      </p:pic>
      <p:pic>
        <p:nvPicPr>
          <p:cNvPr id="10" name="Espace réservé du contenu 9" descr="cigarette_2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3" r="25333"/>
          <a:stretch>
            <a:fillRect/>
          </a:stretch>
        </p:blipFill>
        <p:spPr/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Pascale Hugonnier Médecin Tabacologue CHU Saint-Etienne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7640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E-cigarette: pourquoi ça marche?</a:t>
            </a:r>
            <a:endParaRPr lang="fr-FR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fr-FR" dirty="0" smtClean="0"/>
              <a:t>Le fumeur a la sensation d’inhaler et de recracher la fumée</a:t>
            </a:r>
          </a:p>
          <a:p>
            <a:pPr>
              <a:defRPr/>
            </a:pPr>
            <a:r>
              <a:rPr lang="fr-FR" dirty="0" smtClean="0"/>
              <a:t>Le fumeur garde le geste, la convivialité</a:t>
            </a:r>
          </a:p>
          <a:p>
            <a:pPr>
              <a:defRPr/>
            </a:pPr>
            <a:r>
              <a:rPr lang="fr-FR" dirty="0" smtClean="0"/>
              <a:t>Le fumeur garde le plaisir avec le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</a:rPr>
              <a:t>« THROAT HIT » </a:t>
            </a:r>
            <a:r>
              <a:rPr lang="fr-FR" dirty="0" smtClean="0"/>
              <a:t>nicotinique</a:t>
            </a:r>
          </a:p>
          <a:p>
            <a:pPr>
              <a:defRPr/>
            </a:pPr>
            <a:r>
              <a:rPr lang="fr-FR" dirty="0" smtClean="0"/>
              <a:t>Le fumeur « fume » en « </a:t>
            </a:r>
            <a:r>
              <a:rPr lang="fr-FR" dirty="0" err="1" smtClean="0"/>
              <a:t>vapotant</a:t>
            </a:r>
            <a:r>
              <a:rPr lang="fr-FR" dirty="0" smtClean="0"/>
              <a:t> » sans pour autant fumer, il fume autrement tout en arrêtant de fumer…………………….</a:t>
            </a:r>
          </a:p>
          <a:p>
            <a:pPr>
              <a:defRPr/>
            </a:pPr>
            <a:r>
              <a:rPr lang="fr-FR" dirty="0"/>
              <a:t>E</a:t>
            </a:r>
            <a:r>
              <a:rPr lang="fr-FR" dirty="0" smtClean="0"/>
              <a:t>n majorité </a:t>
            </a:r>
            <a:r>
              <a:rPr lang="fr-FR" b="1" dirty="0" smtClean="0">
                <a:solidFill>
                  <a:srgbClr val="FF0000"/>
                </a:solidFill>
              </a:rPr>
              <a:t>DUAL USE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Pascale Hugonnier Médecin Tabacologue CHU Saint-Etienne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9880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charset="0"/>
              </a:rPr>
              <a:t>E-cigarette chez les </a:t>
            </a:r>
            <a:r>
              <a:rPr lang="fr-FR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charset="0"/>
              </a:rPr>
              <a:t>jeunes</a:t>
            </a:r>
            <a:r>
              <a:rPr lang="fr-FR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charset="0"/>
              </a:rPr>
              <a:t>: porte d’entrée dans le tabagisme?</a:t>
            </a:r>
            <a:endParaRPr lang="fr-FR" dirty="0"/>
          </a:p>
        </p:txBody>
      </p:sp>
      <p:pic>
        <p:nvPicPr>
          <p:cNvPr id="6" name="Espace réservé du contenu 5" descr="201420_consommation_tabac-1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556" b="-15556"/>
          <a:stretch>
            <a:fillRect/>
          </a:stretch>
        </p:blipFill>
        <p:spPr>
          <a:xfrm>
            <a:off x="-1" y="1600200"/>
            <a:ext cx="5169647" cy="4525963"/>
          </a:xfr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19059" y="1600200"/>
            <a:ext cx="3218328" cy="4525963"/>
          </a:xfrm>
        </p:spPr>
        <p:txBody>
          <a:bodyPr>
            <a:normAutofit lnSpcReduction="10000"/>
          </a:bodyPr>
          <a:lstStyle/>
          <a:p>
            <a:endParaRPr lang="fr-FR" sz="2400" dirty="0" smtClean="0">
              <a:solidFill>
                <a:srgbClr val="FF0000"/>
              </a:solidFill>
            </a:endParaRPr>
          </a:p>
          <a:p>
            <a:endParaRPr lang="fr-FR" sz="2400" dirty="0" smtClean="0">
              <a:solidFill>
                <a:srgbClr val="FF0000"/>
              </a:solidFill>
            </a:endParaRPr>
          </a:p>
          <a:p>
            <a:r>
              <a:rPr lang="fr-FR" sz="2400" dirty="0"/>
              <a:t>Attraction d’un nouveau produit à la </a:t>
            </a:r>
            <a:r>
              <a:rPr lang="fr-FR" sz="2400" dirty="0" smtClean="0"/>
              <a:t>mode: look; arômes…</a:t>
            </a:r>
            <a:endParaRPr lang="fr-FR" sz="2400" dirty="0"/>
          </a:p>
          <a:p>
            <a:r>
              <a:rPr lang="fr-FR" sz="2400" dirty="0" smtClean="0">
                <a:solidFill>
                  <a:srgbClr val="FF0000"/>
                </a:solidFill>
              </a:rPr>
              <a:t>Expérimentation chez 39</a:t>
            </a:r>
            <a:r>
              <a:rPr lang="fr-FR" sz="2400" dirty="0">
                <a:solidFill>
                  <a:srgbClr val="FF0000"/>
                </a:solidFill>
              </a:rPr>
              <a:t>% des jeunes de 12 à 19 ans </a:t>
            </a:r>
            <a:endParaRPr lang="fr-FR" sz="2400" dirty="0" smtClean="0">
              <a:solidFill>
                <a:srgbClr val="FF0000"/>
              </a:solidFill>
            </a:endParaRPr>
          </a:p>
          <a:p>
            <a:r>
              <a:rPr lang="fr-FR" sz="2400" dirty="0" smtClean="0">
                <a:solidFill>
                  <a:srgbClr val="FF0000"/>
                </a:solidFill>
              </a:rPr>
              <a:t>Interdite </a:t>
            </a:r>
            <a:r>
              <a:rPr lang="fr-FR" sz="2400" dirty="0">
                <a:solidFill>
                  <a:srgbClr val="FF0000"/>
                </a:solidFill>
              </a:rPr>
              <a:t>de </a:t>
            </a:r>
            <a:r>
              <a:rPr lang="fr-FR" sz="2400" dirty="0" smtClean="0">
                <a:solidFill>
                  <a:srgbClr val="FF0000"/>
                </a:solidFill>
              </a:rPr>
              <a:t>vente </a:t>
            </a:r>
            <a:r>
              <a:rPr lang="fr-FR" sz="2400" dirty="0">
                <a:solidFill>
                  <a:srgbClr val="FF0000"/>
                </a:solidFill>
              </a:rPr>
              <a:t>aux </a:t>
            </a:r>
            <a:r>
              <a:rPr lang="fr-FR" sz="2400" dirty="0" smtClean="0">
                <a:solidFill>
                  <a:srgbClr val="FF0000"/>
                </a:solidFill>
              </a:rPr>
              <a:t>mineurs</a:t>
            </a:r>
          </a:p>
          <a:p>
            <a:endParaRPr lang="fr-FR" sz="2400" dirty="0">
              <a:solidFill>
                <a:srgbClr val="FF0000"/>
              </a:solidFill>
            </a:endParaRPr>
          </a:p>
          <a:p>
            <a:r>
              <a:rPr lang="fr-FR" sz="2400" dirty="0" smtClean="0"/>
              <a:t>Contrôle du poids</a:t>
            </a:r>
            <a:endParaRPr lang="fr-FR" sz="2400" dirty="0"/>
          </a:p>
          <a:p>
            <a:pPr marL="0" indent="0">
              <a:buNone/>
            </a:pPr>
            <a:endParaRPr lang="fr-FR" dirty="0" smtClean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Pascale Hugonnier Médecin Tabacologue CHU Saint-Etienne</a:t>
            </a:r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-2" y="2091765"/>
            <a:ext cx="5169647" cy="5976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Baisse généralisée de la consommation de cigarettes chez les jeunes  (  Enquête Paris sans tabac 2014 OFT )</a:t>
            </a:r>
            <a:endParaRPr lang="fr-FR" sz="1400" dirty="0"/>
          </a:p>
        </p:txBody>
      </p:sp>
      <p:sp>
        <p:nvSpPr>
          <p:cNvPr id="3" name="Rectangle 2"/>
          <p:cNvSpPr/>
          <p:nvPr/>
        </p:nvSpPr>
        <p:spPr>
          <a:xfrm>
            <a:off x="5438587" y="1600200"/>
            <a:ext cx="3098799" cy="4915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CIGARETTE ELECTRONIQUE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7240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</a:t>
            </a:r>
            <a:r>
              <a:rPr lang="fr-FR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-cigarette: est-elle addictive?</a:t>
            </a:r>
            <a:endParaRPr lang="fr-FR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8118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fr-FR" b="1" dirty="0" smtClean="0">
                <a:solidFill>
                  <a:srgbClr val="FF0000"/>
                </a:solidFill>
              </a:rPr>
              <a:t> La </a:t>
            </a:r>
            <a:r>
              <a:rPr lang="fr-FR" b="1" dirty="0">
                <a:solidFill>
                  <a:srgbClr val="FF0000"/>
                </a:solidFill>
              </a:rPr>
              <a:t>dépendance comportementale </a:t>
            </a:r>
            <a:r>
              <a:rPr lang="fr-FR" dirty="0" smtClean="0"/>
              <a:t>persiste</a:t>
            </a:r>
          </a:p>
          <a:p>
            <a:pPr>
              <a:defRPr/>
            </a:pPr>
            <a:endParaRPr lang="fr-FR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fr-FR" b="1" dirty="0" smtClean="0">
                <a:solidFill>
                  <a:srgbClr val="FF0000"/>
                </a:solidFill>
              </a:rPr>
              <a:t>Risque de dépendance physique </a:t>
            </a:r>
            <a:r>
              <a:rPr lang="fr-FR" b="1" dirty="0">
                <a:solidFill>
                  <a:srgbClr val="FF0000"/>
                </a:solidFill>
              </a:rPr>
              <a:t>à la </a:t>
            </a:r>
            <a:r>
              <a:rPr lang="fr-FR" b="1" dirty="0" smtClean="0">
                <a:solidFill>
                  <a:srgbClr val="FF0000"/>
                </a:solidFill>
              </a:rPr>
              <a:t>nicotine </a:t>
            </a:r>
            <a:r>
              <a:rPr lang="fr-FR" b="1" dirty="0" smtClean="0"/>
              <a:t>( shoots )</a:t>
            </a:r>
          </a:p>
          <a:p>
            <a:pPr>
              <a:defRPr/>
            </a:pPr>
            <a:endParaRPr lang="fr-FR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fr-FR" b="1" dirty="0" smtClean="0">
                <a:solidFill>
                  <a:srgbClr val="FF0000"/>
                </a:solidFill>
              </a:rPr>
              <a:t>Porte d’entrée dans le tabagisme</a:t>
            </a:r>
          </a:p>
          <a:p>
            <a:pPr>
              <a:defRPr/>
            </a:pPr>
            <a:endParaRPr lang="fr-FR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fr-FR" b="1" dirty="0" smtClean="0">
                <a:solidFill>
                  <a:srgbClr val="FF0000"/>
                </a:solidFill>
              </a:rPr>
              <a:t>Risque de rechute </a:t>
            </a:r>
            <a:r>
              <a:rPr lang="fr-FR" b="1" dirty="0" smtClean="0"/>
              <a:t>dans </a:t>
            </a:r>
            <a:r>
              <a:rPr lang="fr-FR" b="1" dirty="0"/>
              <a:t>le </a:t>
            </a:r>
            <a:r>
              <a:rPr lang="fr-FR" b="1" dirty="0" smtClean="0"/>
              <a:t>tabagisme</a:t>
            </a:r>
          </a:p>
          <a:p>
            <a:pPr marL="0" indent="0">
              <a:buNone/>
              <a:defRPr/>
            </a:pPr>
            <a:r>
              <a:rPr lang="fr-FR" b="1" dirty="0"/>
              <a:t> </a:t>
            </a:r>
            <a:r>
              <a:rPr lang="fr-FR" b="1" dirty="0" smtClean="0"/>
              <a:t>                                                                              </a:t>
            </a:r>
            <a:endParaRPr lang="fr-FR" b="1" dirty="0"/>
          </a:p>
          <a:p>
            <a:pPr marL="0" indent="0">
              <a:buNone/>
              <a:defRPr/>
            </a:pPr>
            <a:r>
              <a:rPr lang="fr-FR" b="1" dirty="0" smtClean="0">
                <a:solidFill>
                  <a:srgbClr val="FF0000"/>
                </a:solidFill>
              </a:rPr>
              <a:t>Transfert </a:t>
            </a:r>
            <a:r>
              <a:rPr lang="fr-FR" b="1" dirty="0">
                <a:solidFill>
                  <a:srgbClr val="FF0000"/>
                </a:solidFill>
              </a:rPr>
              <a:t>de la dépendance de la cigarette vers la cigarette électronique</a:t>
            </a:r>
          </a:p>
          <a:p>
            <a:pPr>
              <a:defRPr/>
            </a:pPr>
            <a:endParaRPr lang="fr-FR" dirty="0"/>
          </a:p>
          <a:p>
            <a:pPr marL="0" indent="0">
              <a:buNone/>
              <a:defRPr/>
            </a:pPr>
            <a:r>
              <a:rPr lang="fr-FR" dirty="0" smtClean="0"/>
              <a:t> 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Pascale Hugonnier Médecin Tabacologue CHU Saint-Etienne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2742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 cigarette: quel risque pour ceux qui poursuivent leur tabagisme?: dual use</a:t>
            </a:r>
            <a:endParaRPr lang="fr-FR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3300" dirty="0" smtClean="0">
                <a:solidFill>
                  <a:srgbClr val="FF0000"/>
                </a:solidFill>
              </a:rPr>
              <a:t>En terme de risque:</a:t>
            </a:r>
            <a:r>
              <a:rPr lang="fr-FR" sz="3300" b="1" dirty="0" smtClean="0">
                <a:solidFill>
                  <a:srgbClr val="FF0000"/>
                </a:solidFill>
              </a:rPr>
              <a:t> DUREE </a:t>
            </a:r>
            <a:r>
              <a:rPr lang="fr-FR" sz="3300" dirty="0" smtClean="0"/>
              <a:t>du tabagisme et non pas </a:t>
            </a:r>
            <a:r>
              <a:rPr lang="fr-FR" sz="3300" dirty="0" smtClean="0">
                <a:solidFill>
                  <a:srgbClr val="FF0000"/>
                </a:solidFill>
              </a:rPr>
              <a:t>nombre </a:t>
            </a:r>
            <a:r>
              <a:rPr lang="fr-FR" sz="3300" dirty="0" smtClean="0">
                <a:solidFill>
                  <a:srgbClr val="000000"/>
                </a:solidFill>
              </a:rPr>
              <a:t>de</a:t>
            </a:r>
            <a:r>
              <a:rPr lang="fr-FR" sz="3300" dirty="0" smtClean="0">
                <a:solidFill>
                  <a:srgbClr val="FF0000"/>
                </a:solidFill>
              </a:rPr>
              <a:t> </a:t>
            </a:r>
            <a:r>
              <a:rPr lang="fr-FR" sz="3300" dirty="0" smtClean="0">
                <a:solidFill>
                  <a:srgbClr val="000000"/>
                </a:solidFill>
              </a:rPr>
              <a:t>cigarettes</a:t>
            </a:r>
          </a:p>
          <a:p>
            <a:endParaRPr lang="fr-FR" sz="3300" dirty="0" smtClean="0">
              <a:solidFill>
                <a:srgbClr val="000000"/>
              </a:solidFill>
            </a:endParaRPr>
          </a:p>
          <a:p>
            <a:r>
              <a:rPr lang="fr-FR" dirty="0" smtClean="0">
                <a:solidFill>
                  <a:srgbClr val="FF0000"/>
                </a:solidFill>
                <a:latin typeface="Lucida Sans Unicode" charset="0"/>
              </a:rPr>
              <a:t>Chez un fumeur dépendant, la diminution </a:t>
            </a:r>
            <a:r>
              <a:rPr lang="fr-FR" dirty="0">
                <a:solidFill>
                  <a:srgbClr val="FF0000"/>
                </a:solidFill>
                <a:latin typeface="Lucida Sans Unicode" charset="0"/>
              </a:rPr>
              <a:t>du nombre de </a:t>
            </a:r>
            <a:r>
              <a:rPr lang="fr-FR" dirty="0" smtClean="0">
                <a:solidFill>
                  <a:srgbClr val="FF0000"/>
                </a:solidFill>
                <a:latin typeface="Lucida Sans Unicode" charset="0"/>
              </a:rPr>
              <a:t>cigarettes </a:t>
            </a:r>
            <a:r>
              <a:rPr lang="fr-FR" dirty="0">
                <a:solidFill>
                  <a:srgbClr val="FF0000"/>
                </a:solidFill>
                <a:latin typeface="Lucida Sans Unicode" charset="0"/>
              </a:rPr>
              <a:t>sans substitut nicotinique est médicalement </a:t>
            </a:r>
            <a:r>
              <a:rPr lang="fr-FR" dirty="0" smtClean="0">
                <a:solidFill>
                  <a:srgbClr val="FF0000"/>
                </a:solidFill>
                <a:latin typeface="Lucida Sans Unicode" charset="0"/>
              </a:rPr>
              <a:t>inefficace (</a:t>
            </a:r>
            <a:r>
              <a:rPr lang="fr-FR" dirty="0" smtClean="0">
                <a:latin typeface="Lucida Sans Unicode" charset="0"/>
              </a:rPr>
              <a:t> </a:t>
            </a:r>
            <a:r>
              <a:rPr lang="fr-FR" dirty="0" smtClean="0">
                <a:solidFill>
                  <a:srgbClr val="000000"/>
                </a:solidFill>
              </a:rPr>
              <a:t>phénomène d’auto-titration</a:t>
            </a:r>
            <a:r>
              <a:rPr lang="fr-FR" dirty="0" smtClean="0">
                <a:solidFill>
                  <a:srgbClr val="FF0000"/>
                </a:solidFill>
              </a:rPr>
              <a:t>)</a:t>
            </a:r>
          </a:p>
          <a:p>
            <a:endParaRPr lang="fr-FR" dirty="0" smtClean="0">
              <a:solidFill>
                <a:srgbClr val="FF0000"/>
              </a:solidFill>
            </a:endParaRPr>
          </a:p>
          <a:p>
            <a:r>
              <a:rPr lang="fr-FR" b="1" dirty="0" smtClean="0">
                <a:solidFill>
                  <a:srgbClr val="FF0000"/>
                </a:solidFill>
              </a:rPr>
              <a:t>DUAL USE</a:t>
            </a:r>
            <a:r>
              <a:rPr lang="fr-FR" dirty="0" smtClean="0">
                <a:solidFill>
                  <a:srgbClr val="FF0000"/>
                </a:solidFill>
              </a:rPr>
              <a:t>: patients « perdus de vue »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Pascale Hugonnier Médecin Tabacologue CHU Saint-Etienne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987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 cigarette électronique</a:t>
            </a:r>
            <a:endParaRPr lang="fr-FR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        1930...  On ne fume plus…</a:t>
            </a:r>
            <a:endParaRPr lang="fr-FR" dirty="0"/>
          </a:p>
        </p:txBody>
      </p:sp>
      <p:pic>
        <p:nvPicPr>
          <p:cNvPr id="9" name="Espace réservé du contenu 8" descr="cigarette-i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8" r="7038"/>
          <a:stretch>
            <a:fillRect/>
          </a:stretch>
        </p:blipFill>
        <p:spPr/>
      </p:pic>
      <p:sp>
        <p:nvSpPr>
          <p:cNvPr id="7" name="Espace réservé du texte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                 2014… On </a:t>
            </a:r>
            <a:r>
              <a:rPr lang="fr-FR" dirty="0" err="1" smtClean="0"/>
              <a:t>vapote</a:t>
            </a:r>
            <a:r>
              <a:rPr lang="fr-FR" dirty="0" smtClean="0"/>
              <a:t>…</a:t>
            </a:r>
            <a:endParaRPr lang="fr-FR" dirty="0"/>
          </a:p>
        </p:txBody>
      </p:sp>
      <p:pic>
        <p:nvPicPr>
          <p:cNvPr id="10" name="Espace réservé du contenu 9" descr="images-6.jpeg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6" b="11896"/>
          <a:stretch>
            <a:fillRect/>
          </a:stretch>
        </p:blipFill>
        <p:spPr/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Pascale Hugonnier Médecin Tabacologue CHU Saint-Etienne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681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E-cigarette: recommandations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Le 21 janvier 2014</a:t>
            </a:r>
            <a:r>
              <a:rPr lang="fr-FR" b="1" dirty="0">
                <a:solidFill>
                  <a:srgbClr val="FF0000"/>
                </a:solidFill>
              </a:rPr>
              <a:t>, la Haute Autorité de </a:t>
            </a:r>
            <a:r>
              <a:rPr lang="fr-FR" b="1" dirty="0">
                <a:solidFill>
                  <a:srgbClr val="000000"/>
                </a:solidFill>
              </a:rPr>
              <a:t>Santé a recommandé dans une démarche de sevrage tabagique </a:t>
            </a:r>
            <a:r>
              <a:rPr lang="fr-FR" b="1" dirty="0">
                <a:solidFill>
                  <a:srgbClr val="FF0000"/>
                </a:solidFill>
              </a:rPr>
              <a:t>en 1</a:t>
            </a:r>
            <a:r>
              <a:rPr lang="fr-FR" b="1" baseline="30000" dirty="0">
                <a:solidFill>
                  <a:srgbClr val="FF0000"/>
                </a:solidFill>
              </a:rPr>
              <a:t>ère</a:t>
            </a:r>
            <a:r>
              <a:rPr lang="fr-FR" b="1" dirty="0">
                <a:solidFill>
                  <a:srgbClr val="FF0000"/>
                </a:solidFill>
              </a:rPr>
              <a:t> intention les substituts nicotiniques plutôt que la e-cigarette </a:t>
            </a:r>
            <a:r>
              <a:rPr lang="fr-FR" b="1" dirty="0">
                <a:solidFill>
                  <a:srgbClr val="000000"/>
                </a:solidFill>
              </a:rPr>
              <a:t>dont l’efficacité et les risques éventuels n’ont pas été assez étudiés.</a:t>
            </a:r>
          </a:p>
          <a:p>
            <a:r>
              <a:rPr lang="fr-FR" dirty="0"/>
              <a:t>Cependant, son utilisation « ne doit pas être déconseillée » chez les fumeurs refusant les SN dans la mesure où les e-cigarettes sont supposées être moins dangereuses que la cigarette classique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Pascale Hugonnier Médecin Tabacologue CHU Saint-Etienne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3882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E-cigarette: </a:t>
            </a:r>
            <a:r>
              <a:rPr lang="fr-FR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législation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25 septembre 2014</a:t>
            </a:r>
            <a:r>
              <a:rPr lang="fr-FR" b="1" dirty="0" smtClean="0"/>
              <a:t>: </a:t>
            </a:r>
            <a:r>
              <a:rPr lang="fr-FR" b="1" dirty="0" smtClean="0">
                <a:solidFill>
                  <a:srgbClr val="FF0000"/>
                </a:solidFill>
              </a:rPr>
              <a:t>Ministère de la santé dans le cadre du plan cancer 2014-2019</a:t>
            </a:r>
            <a:r>
              <a:rPr lang="fr-FR" dirty="0" smtClean="0">
                <a:solidFill>
                  <a:srgbClr val="FF0000"/>
                </a:solidFill>
              </a:rPr>
              <a:t>: protection </a:t>
            </a:r>
            <a:r>
              <a:rPr lang="fr-FR" dirty="0">
                <a:solidFill>
                  <a:srgbClr val="FF0000"/>
                </a:solidFill>
              </a:rPr>
              <a:t>des jeunes pour </a:t>
            </a:r>
            <a:r>
              <a:rPr lang="fr-FR" dirty="0" smtClean="0">
                <a:solidFill>
                  <a:srgbClr val="FF0000"/>
                </a:solidFill>
              </a:rPr>
              <a:t>qu’ils n’entrent pas dans le tabagisme:</a:t>
            </a:r>
            <a:r>
              <a:rPr lang="fr-FR" dirty="0" smtClean="0">
                <a:solidFill>
                  <a:srgbClr val="000000"/>
                </a:solidFill>
              </a:rPr>
              <a:t> la </a:t>
            </a:r>
            <a:r>
              <a:rPr lang="fr-FR" dirty="0" smtClean="0"/>
              <a:t>e-cigarette ne doit pas être une porte d’entrée dans le tabagisme: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-   interdiction de vente aux mineurs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rgbClr val="FF0000"/>
                </a:solidFill>
              </a:rPr>
              <a:t>Interdiction de </a:t>
            </a:r>
            <a:r>
              <a:rPr lang="fr-FR" dirty="0" err="1" smtClean="0">
                <a:solidFill>
                  <a:srgbClr val="FF0000"/>
                </a:solidFill>
              </a:rPr>
              <a:t>vapoter</a:t>
            </a:r>
            <a:r>
              <a:rPr lang="fr-FR" dirty="0" smtClean="0">
                <a:solidFill>
                  <a:srgbClr val="FF0000"/>
                </a:solidFill>
              </a:rPr>
              <a:t> dans les lieux accueillant des mineurs (</a:t>
            </a:r>
            <a:r>
              <a:rPr lang="fr-FR" dirty="0" smtClean="0">
                <a:solidFill>
                  <a:srgbClr val="000000"/>
                </a:solidFill>
              </a:rPr>
              <a:t>écoles, transports collectifs, espaces clos collectifs de travail)</a:t>
            </a:r>
          </a:p>
          <a:p>
            <a:pPr>
              <a:buFontTx/>
              <a:buChar char="-"/>
            </a:pPr>
            <a:r>
              <a:rPr lang="fr-FR" dirty="0">
                <a:solidFill>
                  <a:srgbClr val="FF0000"/>
                </a:solidFill>
              </a:rPr>
              <a:t>e</a:t>
            </a:r>
            <a:r>
              <a:rPr lang="fr-FR" dirty="0" smtClean="0">
                <a:solidFill>
                  <a:srgbClr val="FF0000"/>
                </a:solidFill>
              </a:rPr>
              <a:t>ncadrer la publicité pour la cigarette électronique </a:t>
            </a:r>
            <a:r>
              <a:rPr lang="fr-FR" dirty="0" smtClean="0">
                <a:solidFill>
                  <a:srgbClr val="000000"/>
                </a:solidFill>
              </a:rPr>
              <a:t>«  limitée puis interdite en mai 2016 sauf sur les lieux de vente » 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Pascale Hugonnier Médecin Tabacologue CHU Saint-Etienne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2635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E-cigarette: législation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Interdiction légale </a:t>
            </a:r>
            <a:r>
              <a:rPr lang="fr-FR" dirty="0">
                <a:solidFill>
                  <a:srgbClr val="FF0000"/>
                </a:solidFill>
              </a:rPr>
              <a:t>de </a:t>
            </a:r>
            <a:r>
              <a:rPr lang="fr-FR" dirty="0" err="1">
                <a:solidFill>
                  <a:srgbClr val="FF0000"/>
                </a:solidFill>
              </a:rPr>
              <a:t>vapoter</a:t>
            </a:r>
            <a:r>
              <a:rPr lang="fr-FR" dirty="0">
                <a:solidFill>
                  <a:srgbClr val="FF0000"/>
                </a:solidFill>
              </a:rPr>
              <a:t> 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smtClean="0"/>
              <a:t>dans </a:t>
            </a:r>
            <a:r>
              <a:rPr lang="fr-FR" dirty="0"/>
              <a:t>les lieux accueillant des mineurs </a:t>
            </a:r>
            <a:r>
              <a:rPr lang="fr-FR" dirty="0" smtClean="0">
                <a:solidFill>
                  <a:srgbClr val="000000"/>
                </a:solidFill>
              </a:rPr>
              <a:t>(écoles)</a:t>
            </a:r>
          </a:p>
          <a:p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>
                <a:solidFill>
                  <a:srgbClr val="000000"/>
                </a:solidFill>
              </a:rPr>
              <a:t>transports collectifs, </a:t>
            </a:r>
            <a:endParaRPr lang="fr-FR" dirty="0" smtClean="0">
              <a:solidFill>
                <a:srgbClr val="000000"/>
              </a:solidFill>
            </a:endParaRPr>
          </a:p>
          <a:p>
            <a:r>
              <a:rPr lang="fr-FR" dirty="0" smtClean="0">
                <a:solidFill>
                  <a:srgbClr val="000000"/>
                </a:solidFill>
              </a:rPr>
              <a:t>espaces </a:t>
            </a:r>
            <a:r>
              <a:rPr lang="fr-FR" dirty="0">
                <a:solidFill>
                  <a:srgbClr val="000000"/>
                </a:solidFill>
              </a:rPr>
              <a:t>clos collectifs de </a:t>
            </a:r>
            <a:r>
              <a:rPr lang="fr-FR" dirty="0" smtClean="0">
                <a:solidFill>
                  <a:srgbClr val="000000"/>
                </a:solidFill>
              </a:rPr>
              <a:t>travail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Décision de l’entreprise: règlement intérieur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Pascale Hugonnier Médecin Tabacologue CHU Saint-Etienne</a:t>
            </a:r>
            <a:endParaRPr lang="fr-FR"/>
          </a:p>
        </p:txBody>
      </p:sp>
      <p:pic>
        <p:nvPicPr>
          <p:cNvPr id="6" name="Espace réservé du contenu 3" descr="images-21.jpe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" y="1600200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2144744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E-cigarette et femme enceinte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Objectif: ARRET DU </a:t>
            </a:r>
            <a:r>
              <a:rPr lang="fr-FR" b="1" dirty="0" smtClean="0">
                <a:solidFill>
                  <a:srgbClr val="FF0000"/>
                </a:solidFill>
              </a:rPr>
              <a:t>TABAC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SUBSTITUTS NICOTINIQUES: </a:t>
            </a:r>
            <a:r>
              <a:rPr lang="fr-FR" b="1" smtClean="0">
                <a:solidFill>
                  <a:srgbClr val="FF0000"/>
                </a:solidFill>
              </a:rPr>
              <a:t>SEUL TRAITEMENT VALIDE</a:t>
            </a:r>
            <a:endParaRPr lang="fr-FR" b="1" dirty="0">
              <a:solidFill>
                <a:srgbClr val="FF0000"/>
              </a:solidFill>
            </a:endParaRPr>
          </a:p>
          <a:p>
            <a:endParaRPr lang="fr-FR" b="1" dirty="0">
              <a:solidFill>
                <a:srgbClr val="FF0000"/>
              </a:solidFill>
            </a:endParaRPr>
          </a:p>
          <a:p>
            <a:r>
              <a:rPr lang="fr-FR" dirty="0">
                <a:solidFill>
                  <a:srgbClr val="FF0000"/>
                </a:solidFill>
              </a:rPr>
              <a:t>1- femme enceinte fumeuse</a:t>
            </a:r>
            <a:r>
              <a:rPr lang="fr-FR" dirty="0"/>
              <a:t>: indication SUBSTITUTS NICOTINIQUES, ne pas conseiller la e-cigarette</a:t>
            </a:r>
          </a:p>
          <a:p>
            <a:r>
              <a:rPr lang="fr-FR" dirty="0">
                <a:solidFill>
                  <a:srgbClr val="FF0000"/>
                </a:solidFill>
              </a:rPr>
              <a:t>2-femme </a:t>
            </a:r>
            <a:r>
              <a:rPr lang="fr-FR" dirty="0" err="1">
                <a:solidFill>
                  <a:srgbClr val="FF0000"/>
                </a:solidFill>
              </a:rPr>
              <a:t>vapoteuse</a:t>
            </a:r>
            <a:r>
              <a:rPr lang="fr-FR" dirty="0">
                <a:solidFill>
                  <a:srgbClr val="FF0000"/>
                </a:solidFill>
              </a:rPr>
              <a:t> qui apprend qu’elle est enceinte:</a:t>
            </a:r>
            <a:r>
              <a:rPr lang="fr-FR" dirty="0"/>
              <a:t> la rassurer( pas de risque connu à ce jour), SUBSTITUTS NICOTINIQUES, utilisation ponctuelle de la e-cigarette</a:t>
            </a:r>
          </a:p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Pascale Hugonnier Médecin Tabacologue CHU Saint-Etienne</a:t>
            </a:r>
            <a:endParaRPr lang="fr-FR"/>
          </a:p>
        </p:txBody>
      </p:sp>
      <p:pic>
        <p:nvPicPr>
          <p:cNvPr id="8" name="Espace réservé du contenu 3" descr="enfants_tabagisme_passif_fumeur_24.pn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04" b="17075"/>
          <a:stretch/>
        </p:blipFill>
        <p:spPr>
          <a:xfrm>
            <a:off x="457200" y="1417638"/>
            <a:ext cx="4038600" cy="4708524"/>
          </a:xfrm>
        </p:spPr>
      </p:pic>
    </p:spTree>
    <p:extLst>
      <p:ext uri="{BB962C8B-B14F-4D97-AF65-F5344CB8AC3E}">
        <p14:creationId xmlns:p14="http://schemas.microsoft.com/office/powerpoint/2010/main" val="326625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E-cigarette: 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LA CIGARETTE ELECTRONIQUE N’EST PAS UN MEDICAMENT</a:t>
            </a:r>
            <a:r>
              <a:rPr lang="fr-FR" dirty="0" smtClean="0">
                <a:solidFill>
                  <a:srgbClr val="FF0000"/>
                </a:solidFill>
              </a:rPr>
              <a:t>, </a:t>
            </a:r>
            <a:r>
              <a:rPr lang="fr-FR" dirty="0" smtClean="0">
                <a:solidFill>
                  <a:srgbClr val="000000"/>
                </a:solidFill>
              </a:rPr>
              <a:t>c’est un produit de consommation courante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EN TERME de RISQUE: IL VAUT MIEUX VAPOTER QUE FUMER</a:t>
            </a:r>
            <a:r>
              <a:rPr lang="fr-FR" b="1" dirty="0" smtClean="0"/>
              <a:t>: </a:t>
            </a:r>
            <a:r>
              <a:rPr lang="fr-FR" dirty="0" smtClean="0"/>
              <a:t>La </a:t>
            </a:r>
            <a:r>
              <a:rPr lang="fr-FR" dirty="0"/>
              <a:t>cigarette électronique n’est peut-être pas totalement inoffensive, mais elle </a:t>
            </a:r>
            <a:r>
              <a:rPr lang="fr-FR" dirty="0" smtClean="0"/>
              <a:t>est </a:t>
            </a:r>
            <a:r>
              <a:rPr lang="fr-FR" dirty="0"/>
              <a:t>moins nocive que la </a:t>
            </a:r>
            <a:r>
              <a:rPr lang="fr-FR" dirty="0" smtClean="0"/>
              <a:t>cigarette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smtClean="0"/>
              <a:t>C’est une </a:t>
            </a:r>
            <a:r>
              <a:rPr lang="fr-FR" b="1" dirty="0" smtClean="0">
                <a:solidFill>
                  <a:srgbClr val="FF0000"/>
                </a:solidFill>
              </a:rPr>
              <a:t>METHODE DE REDUCTION </a:t>
            </a:r>
            <a:r>
              <a:rPr lang="fr-FR" b="1" dirty="0">
                <a:solidFill>
                  <a:srgbClr val="FF0000"/>
                </a:solidFill>
              </a:rPr>
              <a:t>DE RISQUE </a:t>
            </a:r>
            <a:r>
              <a:rPr lang="fr-FR" dirty="0"/>
              <a:t>et un bénéfice si étape vers l’ARRET</a:t>
            </a:r>
          </a:p>
          <a:p>
            <a:endParaRPr lang="fr-FR" dirty="0">
              <a:solidFill>
                <a:srgbClr val="FF0000"/>
              </a:solidFill>
            </a:endParaRPr>
          </a:p>
          <a:p>
            <a:r>
              <a:rPr lang="fr-FR" dirty="0"/>
              <a:t>C’est un </a:t>
            </a:r>
            <a:r>
              <a:rPr lang="fr-FR" b="1" dirty="0" smtClean="0">
                <a:solidFill>
                  <a:srgbClr val="FF0000"/>
                </a:solidFill>
              </a:rPr>
              <a:t>OUTIL SUPPLEMENTAIRE DANS LE SEVRAGE TABAGIQUE</a:t>
            </a:r>
          </a:p>
          <a:p>
            <a:endParaRPr lang="fr-FR" b="1" dirty="0" smtClean="0">
              <a:solidFill>
                <a:srgbClr val="FF0000"/>
              </a:solidFill>
            </a:endParaRPr>
          </a:p>
          <a:p>
            <a:r>
              <a:rPr lang="fr-FR" dirty="0" smtClean="0">
                <a:solidFill>
                  <a:srgbClr val="000000"/>
                </a:solidFill>
              </a:rPr>
              <a:t>Risque de </a:t>
            </a:r>
            <a:r>
              <a:rPr lang="fr-FR" b="1" dirty="0" smtClean="0">
                <a:solidFill>
                  <a:srgbClr val="FF0000"/>
                </a:solidFill>
              </a:rPr>
              <a:t>RENORMALISATION </a:t>
            </a:r>
            <a:r>
              <a:rPr lang="fr-FR" dirty="0" smtClean="0"/>
              <a:t>de l’usage du tabac dans les lieux où le tabac était interdit </a:t>
            </a:r>
          </a:p>
          <a:p>
            <a:endParaRPr lang="fr-FR" b="1" dirty="0" smtClean="0">
              <a:solidFill>
                <a:srgbClr val="FF0000"/>
              </a:solidFill>
            </a:endParaRPr>
          </a:p>
          <a:p>
            <a:r>
              <a:rPr lang="fr-FR" dirty="0" smtClean="0">
                <a:solidFill>
                  <a:srgbClr val="000000"/>
                </a:solidFill>
              </a:rPr>
              <a:t>Il faut rester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</a:rPr>
              <a:t>VIGILANT </a:t>
            </a:r>
            <a:r>
              <a:rPr lang="fr-FR" dirty="0" smtClean="0">
                <a:solidFill>
                  <a:srgbClr val="000000"/>
                </a:solidFill>
              </a:rPr>
              <a:t>et suivre le résultat des études</a:t>
            </a:r>
            <a:endParaRPr lang="fr-FR" dirty="0">
              <a:solidFill>
                <a:srgbClr val="00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r>
              <a:rPr lang="fr-FR" b="1" dirty="0">
                <a:solidFill>
                  <a:srgbClr val="FF0000"/>
                </a:solidFill>
              </a:rPr>
              <a:t>Le suivi médical par un </a:t>
            </a:r>
            <a:r>
              <a:rPr lang="fr-FR" b="1" dirty="0" err="1">
                <a:solidFill>
                  <a:srgbClr val="FF0000"/>
                </a:solidFill>
              </a:rPr>
              <a:t>tabacologue</a:t>
            </a:r>
            <a:r>
              <a:rPr lang="fr-FR" b="1" dirty="0">
                <a:solidFill>
                  <a:srgbClr val="FF0000"/>
                </a:solidFill>
              </a:rPr>
              <a:t> X 3 les chances d’arrêter de fumer</a:t>
            </a: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Pascale Hugonnier Médecin Tabacologue CHU Saint-Etienne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168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E-cigarette</a:t>
            </a:r>
            <a:r>
              <a:rPr lang="fr-FR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fr-FR" b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conclusion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Pascale Hugonnier Médecin Tabacologue CHU Saint-Etienne</a:t>
            </a:r>
            <a:endParaRPr lang="fr-FR"/>
          </a:p>
        </p:txBody>
      </p:sp>
      <p:pic>
        <p:nvPicPr>
          <p:cNvPr id="5" name="Espace réservé du contenu 3" descr="1240_ca_va_poter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>
            <a:off x="1028488" y="1830387"/>
            <a:ext cx="8229600" cy="4525963"/>
          </a:xfrm>
        </p:spPr>
      </p:pic>
      <p:sp>
        <p:nvSpPr>
          <p:cNvPr id="6" name="Pensées 5"/>
          <p:cNvSpPr/>
          <p:nvPr/>
        </p:nvSpPr>
        <p:spPr>
          <a:xfrm>
            <a:off x="109744" y="3054925"/>
            <a:ext cx="2727913" cy="3520943"/>
          </a:xfrm>
          <a:prstGeom prst="cloudCallout">
            <a:avLst>
              <a:gd name="adj1" fmla="val 93524"/>
              <a:gd name="adj2" fmla="val 248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FUMER ?</a:t>
            </a:r>
          </a:p>
          <a:p>
            <a:pPr algn="ctr"/>
            <a:endParaRPr lang="fr-FR" dirty="0">
              <a:solidFill>
                <a:srgbClr val="FF0000"/>
              </a:solidFill>
            </a:endParaRPr>
          </a:p>
          <a:p>
            <a:pPr algn="ctr"/>
            <a:endParaRPr lang="fr-FR" dirty="0" smtClean="0">
              <a:solidFill>
                <a:srgbClr val="FF0000"/>
              </a:solidFill>
            </a:endParaRPr>
          </a:p>
          <a:p>
            <a:pPr algn="ctr"/>
            <a:endParaRPr lang="fr-FR" dirty="0">
              <a:solidFill>
                <a:srgbClr val="FF0000"/>
              </a:solidFill>
            </a:endParaRPr>
          </a:p>
          <a:p>
            <a:pPr algn="ctr"/>
            <a:endParaRPr lang="fr-FR" dirty="0" smtClean="0">
              <a:solidFill>
                <a:srgbClr val="FF0000"/>
              </a:solidFill>
            </a:endParaRPr>
          </a:p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VAPOTER ?</a:t>
            </a:r>
            <a:endParaRPr lang="fr-FR" sz="24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955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On ne fume plus, on </a:t>
            </a:r>
            <a:r>
              <a:rPr lang="fr-FR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vapote</a:t>
            </a:r>
            <a:r>
              <a:rPr lang="fr-FR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…ce que l’on nous dit</a:t>
            </a:r>
            <a:endParaRPr lang="fr-FR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Espace réservé du contenu 3" descr="images-1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49" r="-4549"/>
          <a:stretch>
            <a:fillRect/>
          </a:stretch>
        </p:blipFill>
        <p:spPr>
          <a:xfrm>
            <a:off x="457199" y="1600201"/>
            <a:ext cx="5538865" cy="2498435"/>
          </a:xfrm>
        </p:spPr>
      </p:pic>
      <p:pic>
        <p:nvPicPr>
          <p:cNvPr id="9" name="Image 8" descr="images-7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790" y="4091132"/>
            <a:ext cx="3261894" cy="2766868"/>
          </a:xfrm>
          <a:prstGeom prst="rect">
            <a:avLst/>
          </a:prstGeom>
        </p:spPr>
      </p:pic>
      <p:pic>
        <p:nvPicPr>
          <p:cNvPr id="8" name="Image 7" descr="images-6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053" y="4091131"/>
            <a:ext cx="2246588" cy="2377179"/>
          </a:xfrm>
          <a:prstGeom prst="rect">
            <a:avLst/>
          </a:prstGeom>
        </p:spPr>
      </p:pic>
      <p:pic>
        <p:nvPicPr>
          <p:cNvPr id="5" name="Image 4" descr="images-1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47" y="4098636"/>
            <a:ext cx="2479843" cy="2369675"/>
          </a:xfrm>
          <a:prstGeom prst="rect">
            <a:avLst/>
          </a:prstGeom>
        </p:spPr>
      </p:pic>
      <p:pic>
        <p:nvPicPr>
          <p:cNvPr id="7" name="Image 6" descr="aiduce-cigarette-electronique-directive-eu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578" y="1417638"/>
            <a:ext cx="3462421" cy="3074151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Pascale Hugonnier Médecin Tabacologue CHU Saint-Etienne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180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a fulgurante ascension de la e-cigaret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820"/>
          <a:stretch>
            <a:fillRect/>
          </a:stretch>
        </p:blipFill>
        <p:spPr bwMode="auto">
          <a:xfrm>
            <a:off x="522868" y="324187"/>
            <a:ext cx="7794872" cy="5946098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</p:pic>
      <p:sp>
        <p:nvSpPr>
          <p:cNvPr id="2" name="Rectangle 1"/>
          <p:cNvSpPr/>
          <p:nvPr/>
        </p:nvSpPr>
        <p:spPr>
          <a:xfrm>
            <a:off x="578277" y="1701400"/>
            <a:ext cx="482076" cy="55480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Pascale Hugonnier Médecin Tabacologue CHU Saint-Etienne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2938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L’e cigarette: un enjeu commercial</a:t>
            </a:r>
            <a:endParaRPr lang="fr-FR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Espace réservé du contenu 3" descr="clop-stop.png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" r="-3508" b="6325"/>
          <a:stretch/>
        </p:blipFill>
        <p:spPr>
          <a:xfrm>
            <a:off x="341747" y="1244377"/>
            <a:ext cx="2092325" cy="3347402"/>
          </a:xfrm>
        </p:spPr>
      </p:pic>
      <p:pic>
        <p:nvPicPr>
          <p:cNvPr id="5" name="Image 4" descr="Moon_Vape-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23" y="1497368"/>
            <a:ext cx="4064000" cy="1625600"/>
          </a:xfrm>
          <a:prstGeom prst="rect">
            <a:avLst/>
          </a:prstGeom>
        </p:spPr>
      </p:pic>
      <p:pic>
        <p:nvPicPr>
          <p:cNvPr id="7" name="Image 6" descr="Vapostor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072" y="3122968"/>
            <a:ext cx="2912025" cy="2762942"/>
          </a:xfrm>
          <a:prstGeom prst="rect">
            <a:avLst/>
          </a:prstGeom>
        </p:spPr>
      </p:pic>
      <p:pic>
        <p:nvPicPr>
          <p:cNvPr id="8" name="Image 7" descr="Bouffee_dai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157" y="1497369"/>
            <a:ext cx="2830077" cy="3237368"/>
          </a:xfrm>
          <a:prstGeom prst="rect">
            <a:avLst/>
          </a:prstGeom>
        </p:spPr>
      </p:pic>
      <p:pic>
        <p:nvPicPr>
          <p:cNvPr id="10" name="Image 9" descr="clopinette-lyo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502" y="3815306"/>
            <a:ext cx="3169052" cy="3042694"/>
          </a:xfrm>
          <a:prstGeom prst="rect">
            <a:avLst/>
          </a:prstGeom>
        </p:spPr>
      </p:pic>
      <p:pic>
        <p:nvPicPr>
          <p:cNvPr id="11" name="Image 10" descr="log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5306"/>
            <a:ext cx="2753606" cy="3042694"/>
          </a:xfrm>
          <a:prstGeom prst="rect">
            <a:avLst/>
          </a:prstGeom>
        </p:spPr>
      </p:pic>
      <p:pic>
        <p:nvPicPr>
          <p:cNvPr id="12" name="Image 11" descr="ecig&amp;zen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525" y="4104562"/>
            <a:ext cx="3230632" cy="2753437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Pascale Hugonnier Médecin Tabacologue CHU Saint-Etienne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4390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charset="0"/>
              </a:rPr>
              <a:t>L’e-cigarette: un enjeu commercial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Pascale Hugonnier Médecin Tabacologue CHU Saint-Etienne</a:t>
            </a:r>
            <a:endParaRPr lang="fr-FR"/>
          </a:p>
        </p:txBody>
      </p:sp>
      <p:pic>
        <p:nvPicPr>
          <p:cNvPr id="6" name="Espace réservé du contenu 5" descr="2090540-le-marche-de-la-cigarette-electronique-pese-275-millions-d-euros-en-france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8754" b="-78754"/>
          <a:stretch>
            <a:fillRect/>
          </a:stretch>
        </p:blipFill>
        <p:spPr>
          <a:xfrm>
            <a:off x="457200" y="-372035"/>
            <a:ext cx="4038600" cy="6498198"/>
          </a:xfrm>
          <a:prstGeom prst="rect">
            <a:avLst/>
          </a:prstGeom>
        </p:spPr>
      </p:pic>
      <p:pic>
        <p:nvPicPr>
          <p:cNvPr id="7" name="Espace réservé du contenu 9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25420" r="25420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8" name="Espace réservé du contenu 5" descr="2090414-le-marche-de-la-cigarette-electronique-pese-275-millions-d-euros-en-franc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676" b="-80676"/>
          <a:stretch>
            <a:fillRect/>
          </a:stretch>
        </p:blipFill>
        <p:spPr>
          <a:xfrm>
            <a:off x="457200" y="2458183"/>
            <a:ext cx="4038600" cy="5605981"/>
          </a:xfrm>
          <a:prstGeom prst="rect">
            <a:avLst/>
          </a:prstGeom>
        </p:spPr>
      </p:pic>
      <p:pic>
        <p:nvPicPr>
          <p:cNvPr id="9" name="Espace réservé du contenu 5" descr="2090414-le-marche-de-la-cigarette-electronique-pese-275-millions-d-euros-en-france.jpg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676" b="-80676"/>
          <a:stretch>
            <a:fillRect/>
          </a:stretch>
        </p:blipFill>
        <p:spPr>
          <a:xfrm>
            <a:off x="439692" y="2458183"/>
            <a:ext cx="4056107" cy="5605981"/>
          </a:xfrm>
        </p:spPr>
      </p:pic>
    </p:spTree>
    <p:extLst>
      <p:ext uri="{BB962C8B-B14F-4D97-AF65-F5344CB8AC3E}">
        <p14:creationId xmlns:p14="http://schemas.microsoft.com/office/powerpoint/2010/main" val="429694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L’e-cigarette: un produit à la </a:t>
            </a:r>
            <a:r>
              <a:rPr lang="fr-FR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mode</a:t>
            </a:r>
            <a:endParaRPr lang="fr-FR" dirty="0"/>
          </a:p>
        </p:txBody>
      </p:sp>
      <p:pic>
        <p:nvPicPr>
          <p:cNvPr id="5" name="Espace réservé du contenu 4" descr="batterie-spinner-v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2" b="22502"/>
          <a:stretch>
            <a:fillRect/>
          </a:stretch>
        </p:blipFill>
        <p:spPr/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Pascale Hugonnier Médecin Tabacologue CHU Saint-Etienne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9421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charset="0"/>
              </a:rPr>
              <a:t>L’e- cigarette: un produit à la mode  </a:t>
            </a:r>
            <a:br>
              <a:rPr lang="fr-FR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charset="0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15 millions d’expérimentateurs en France</a:t>
            </a:r>
          </a:p>
          <a:p>
            <a:endParaRPr lang="fr-FR" dirty="0" smtClean="0"/>
          </a:p>
          <a:p>
            <a:r>
              <a:rPr lang="fr-FR" dirty="0" smtClean="0"/>
              <a:t>50% des fumeurs en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2013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75% des fumeurs en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Pascale Hugonnier Médecin Tabacologue CHU Saint-Etienne</a:t>
            </a:r>
            <a:endParaRPr lang="fr-FR"/>
          </a:p>
        </p:txBody>
      </p:sp>
      <p:pic>
        <p:nvPicPr>
          <p:cNvPr id="6" name="Espace réservé du contenu 5" descr="Effet_sur_vente_du_tabac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57" r="-2357"/>
          <a:stretch>
            <a:fillRect/>
          </a:stretch>
        </p:blipFill>
        <p:spPr>
          <a:xfrm>
            <a:off x="4648200" y="1600200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708489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1999</TotalTime>
  <Words>1728</Words>
  <Application>Microsoft Macintosh PowerPoint</Application>
  <PresentationFormat>Présentation à l'écran (4:3)</PresentationFormat>
  <Paragraphs>249</Paragraphs>
  <Slides>35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6" baseType="lpstr">
      <vt:lpstr>Thème Office</vt:lpstr>
      <vt:lpstr>   </vt:lpstr>
      <vt:lpstr>La cigarette électronique</vt:lpstr>
      <vt:lpstr>La cigarette électronique</vt:lpstr>
      <vt:lpstr>On ne fume plus, on vapote…ce que l’on nous dit</vt:lpstr>
      <vt:lpstr>Présentation PowerPoint</vt:lpstr>
      <vt:lpstr>L’e cigarette: un enjeu commercial</vt:lpstr>
      <vt:lpstr>L’e-cigarette: un enjeu commercial</vt:lpstr>
      <vt:lpstr>L’e-cigarette: un produit à la mode</vt:lpstr>
      <vt:lpstr>L’e- cigarette: un produit à la mode   </vt:lpstr>
      <vt:lpstr>L’e-cigarette: un espoir sanitaire</vt:lpstr>
      <vt:lpstr>E-cigarette : mode d’emploi</vt:lpstr>
      <vt:lpstr>E-liquides</vt:lpstr>
      <vt:lpstr>E-liquides</vt:lpstr>
      <vt:lpstr>cigarette / e-cigarette</vt:lpstr>
      <vt:lpstr>E-liquides: la nicotine</vt:lpstr>
      <vt:lpstr>E-liquides: le propylène glycol et la glycérine végétale</vt:lpstr>
      <vt:lpstr>E-liquides: les arômes</vt:lpstr>
      <vt:lpstr>E-liquides: les arômes</vt:lpstr>
      <vt:lpstr>E-liquides: l’alcool</vt:lpstr>
      <vt:lpstr>E cigarette: effets secondaires</vt:lpstr>
      <vt:lpstr>E-cigarette: toxicité</vt:lpstr>
      <vt:lpstr>E-cigarette-toxicité: vapotage passif</vt:lpstr>
      <vt:lpstr>E-cigarette: efficacité? </vt:lpstr>
      <vt:lpstr>E-cigarette: Qui sont les VAPOTEURS?</vt:lpstr>
      <vt:lpstr>E-cigarette: pourquoi ça marche?</vt:lpstr>
      <vt:lpstr>E-cigarette: pourquoi ça marche?</vt:lpstr>
      <vt:lpstr>E-cigarette chez les jeunes: porte d’entrée dans le tabagisme?</vt:lpstr>
      <vt:lpstr>E-cigarette: est-elle addictive?</vt:lpstr>
      <vt:lpstr>E cigarette: quel risque pour ceux qui poursuivent leur tabagisme?: dual use</vt:lpstr>
      <vt:lpstr>E-cigarette: recommandations</vt:lpstr>
      <vt:lpstr>E-cigarette: législation</vt:lpstr>
      <vt:lpstr>E-cigarette: législation</vt:lpstr>
      <vt:lpstr>E-cigarette et femme enceinte</vt:lpstr>
      <vt:lpstr>E-cigarette: conclusion</vt:lpstr>
      <vt:lpstr>E-cigarette: 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cigarette électronique</dc:title>
  <dc:creator>Gilles Hugonnier</dc:creator>
  <cp:lastModifiedBy>Gilles Hugonnier</cp:lastModifiedBy>
  <cp:revision>540</cp:revision>
  <dcterms:created xsi:type="dcterms:W3CDTF">2014-03-30T10:20:08Z</dcterms:created>
  <dcterms:modified xsi:type="dcterms:W3CDTF">2014-12-05T17:09:12Z</dcterms:modified>
</cp:coreProperties>
</file>